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1" r:id="rId3"/>
    <p:sldId id="257" r:id="rId4"/>
    <p:sldId id="263" r:id="rId5"/>
    <p:sldId id="275" r:id="rId6"/>
    <p:sldId id="276" r:id="rId7"/>
    <p:sldId id="268" r:id="rId8"/>
    <p:sldId id="282" r:id="rId9"/>
    <p:sldId id="260" r:id="rId10"/>
    <p:sldId id="262" r:id="rId11"/>
    <p:sldId id="283" r:id="rId1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p:scale>
          <a:sx n="100" d="100"/>
          <a:sy n="100" d="100"/>
        </p:scale>
        <p:origin x="876" y="4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B6DCE5-B262-4DDF-8827-663968017E50}"/>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957FEC63-EA83-4F91-BD45-C349B1A4B6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144A0AC8-3218-498C-B6C1-1BAE2DD16D5A}"/>
              </a:ext>
            </a:extLst>
          </p:cNvPr>
          <p:cNvSpPr>
            <a:spLocks noGrp="1"/>
          </p:cNvSpPr>
          <p:nvPr>
            <p:ph type="dt" sz="half" idx="10"/>
          </p:nvPr>
        </p:nvSpPr>
        <p:spPr/>
        <p:txBody>
          <a:bodyPr/>
          <a:lstStyle/>
          <a:p>
            <a:fld id="{FD8EC48E-4F0A-49C8-B3AC-769D696E6F79}" type="datetimeFigureOut">
              <a:rPr lang="de-CH" smtClean="0"/>
              <a:t>21.11.2020</a:t>
            </a:fld>
            <a:endParaRPr lang="de-CH"/>
          </a:p>
        </p:txBody>
      </p:sp>
      <p:sp>
        <p:nvSpPr>
          <p:cNvPr id="5" name="Fußzeilenplatzhalter 4">
            <a:extLst>
              <a:ext uri="{FF2B5EF4-FFF2-40B4-BE49-F238E27FC236}">
                <a16:creationId xmlns:a16="http://schemas.microsoft.com/office/drawing/2014/main" id="{95FAECEB-01C5-4B76-A7D1-8EBABE566B3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06935585-1DD5-42CC-9743-508F71D875C3}"/>
              </a:ext>
            </a:extLst>
          </p:cNvPr>
          <p:cNvSpPr>
            <a:spLocks noGrp="1"/>
          </p:cNvSpPr>
          <p:nvPr>
            <p:ph type="sldNum" sz="quarter" idx="12"/>
          </p:nvPr>
        </p:nvSpPr>
        <p:spPr/>
        <p:txBody>
          <a:bodyPr/>
          <a:lstStyle/>
          <a:p>
            <a:fld id="{FEE72234-AC9F-441A-95AC-9F95EDAE430A}" type="slidenum">
              <a:rPr lang="de-CH" smtClean="0"/>
              <a:t>‹Nr.›</a:t>
            </a:fld>
            <a:endParaRPr lang="de-CH"/>
          </a:p>
        </p:txBody>
      </p:sp>
    </p:spTree>
    <p:extLst>
      <p:ext uri="{BB962C8B-B14F-4D97-AF65-F5344CB8AC3E}">
        <p14:creationId xmlns:p14="http://schemas.microsoft.com/office/powerpoint/2010/main" val="2464048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32A84D-7689-4705-A013-914406F22031}"/>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D66CAB25-6F36-46DE-B8B2-A0B714BF0F07}"/>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0F958914-B1CC-48CB-B689-7B77EDBD1F4C}"/>
              </a:ext>
            </a:extLst>
          </p:cNvPr>
          <p:cNvSpPr>
            <a:spLocks noGrp="1"/>
          </p:cNvSpPr>
          <p:nvPr>
            <p:ph type="dt" sz="half" idx="10"/>
          </p:nvPr>
        </p:nvSpPr>
        <p:spPr/>
        <p:txBody>
          <a:bodyPr/>
          <a:lstStyle/>
          <a:p>
            <a:fld id="{FD8EC48E-4F0A-49C8-B3AC-769D696E6F79}" type="datetimeFigureOut">
              <a:rPr lang="de-CH" smtClean="0"/>
              <a:t>21.11.2020</a:t>
            </a:fld>
            <a:endParaRPr lang="de-CH"/>
          </a:p>
        </p:txBody>
      </p:sp>
      <p:sp>
        <p:nvSpPr>
          <p:cNvPr id="5" name="Fußzeilenplatzhalter 4">
            <a:extLst>
              <a:ext uri="{FF2B5EF4-FFF2-40B4-BE49-F238E27FC236}">
                <a16:creationId xmlns:a16="http://schemas.microsoft.com/office/drawing/2014/main" id="{9EEF1773-E641-496E-AB58-17ABD0CBCA5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E41E09B2-37E7-4A6B-9F39-A10F28642004}"/>
              </a:ext>
            </a:extLst>
          </p:cNvPr>
          <p:cNvSpPr>
            <a:spLocks noGrp="1"/>
          </p:cNvSpPr>
          <p:nvPr>
            <p:ph type="sldNum" sz="quarter" idx="12"/>
          </p:nvPr>
        </p:nvSpPr>
        <p:spPr/>
        <p:txBody>
          <a:bodyPr/>
          <a:lstStyle/>
          <a:p>
            <a:fld id="{FEE72234-AC9F-441A-95AC-9F95EDAE430A}" type="slidenum">
              <a:rPr lang="de-CH" smtClean="0"/>
              <a:t>‹Nr.›</a:t>
            </a:fld>
            <a:endParaRPr lang="de-CH"/>
          </a:p>
        </p:txBody>
      </p:sp>
    </p:spTree>
    <p:extLst>
      <p:ext uri="{BB962C8B-B14F-4D97-AF65-F5344CB8AC3E}">
        <p14:creationId xmlns:p14="http://schemas.microsoft.com/office/powerpoint/2010/main" val="51879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A529F2F8-9AF3-4D14-B6E9-089DBB568AFF}"/>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76FAB417-B03A-4DC3-A302-F0EFB1E1D355}"/>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DCBB6BA7-72C6-4984-B162-8CC8CE174627}"/>
              </a:ext>
            </a:extLst>
          </p:cNvPr>
          <p:cNvSpPr>
            <a:spLocks noGrp="1"/>
          </p:cNvSpPr>
          <p:nvPr>
            <p:ph type="dt" sz="half" idx="10"/>
          </p:nvPr>
        </p:nvSpPr>
        <p:spPr/>
        <p:txBody>
          <a:bodyPr/>
          <a:lstStyle/>
          <a:p>
            <a:fld id="{FD8EC48E-4F0A-49C8-B3AC-769D696E6F79}" type="datetimeFigureOut">
              <a:rPr lang="de-CH" smtClean="0"/>
              <a:t>21.11.2020</a:t>
            </a:fld>
            <a:endParaRPr lang="de-CH"/>
          </a:p>
        </p:txBody>
      </p:sp>
      <p:sp>
        <p:nvSpPr>
          <p:cNvPr id="5" name="Fußzeilenplatzhalter 4">
            <a:extLst>
              <a:ext uri="{FF2B5EF4-FFF2-40B4-BE49-F238E27FC236}">
                <a16:creationId xmlns:a16="http://schemas.microsoft.com/office/drawing/2014/main" id="{B9023E78-D061-4A1B-88EE-F80B046E01DD}"/>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D667F434-72DB-4C87-AE0B-BEF31F8177E9}"/>
              </a:ext>
            </a:extLst>
          </p:cNvPr>
          <p:cNvSpPr>
            <a:spLocks noGrp="1"/>
          </p:cNvSpPr>
          <p:nvPr>
            <p:ph type="sldNum" sz="quarter" idx="12"/>
          </p:nvPr>
        </p:nvSpPr>
        <p:spPr/>
        <p:txBody>
          <a:bodyPr/>
          <a:lstStyle/>
          <a:p>
            <a:fld id="{FEE72234-AC9F-441A-95AC-9F95EDAE430A}" type="slidenum">
              <a:rPr lang="de-CH" smtClean="0"/>
              <a:t>‹Nr.›</a:t>
            </a:fld>
            <a:endParaRPr lang="de-CH"/>
          </a:p>
        </p:txBody>
      </p:sp>
    </p:spTree>
    <p:extLst>
      <p:ext uri="{BB962C8B-B14F-4D97-AF65-F5344CB8AC3E}">
        <p14:creationId xmlns:p14="http://schemas.microsoft.com/office/powerpoint/2010/main" val="1542447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91C937-3FB1-47B2-8A55-64E735D868AF}"/>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7E354CFB-A299-479A-B719-D3D11FF160EE}"/>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AEAAAF1-C7F2-4C56-8826-5FA59A88AB72}"/>
              </a:ext>
            </a:extLst>
          </p:cNvPr>
          <p:cNvSpPr>
            <a:spLocks noGrp="1"/>
          </p:cNvSpPr>
          <p:nvPr>
            <p:ph type="dt" sz="half" idx="10"/>
          </p:nvPr>
        </p:nvSpPr>
        <p:spPr/>
        <p:txBody>
          <a:bodyPr/>
          <a:lstStyle/>
          <a:p>
            <a:fld id="{FD8EC48E-4F0A-49C8-B3AC-769D696E6F79}" type="datetimeFigureOut">
              <a:rPr lang="de-CH" smtClean="0"/>
              <a:t>21.11.2020</a:t>
            </a:fld>
            <a:endParaRPr lang="de-CH"/>
          </a:p>
        </p:txBody>
      </p:sp>
      <p:sp>
        <p:nvSpPr>
          <p:cNvPr id="5" name="Fußzeilenplatzhalter 4">
            <a:extLst>
              <a:ext uri="{FF2B5EF4-FFF2-40B4-BE49-F238E27FC236}">
                <a16:creationId xmlns:a16="http://schemas.microsoft.com/office/drawing/2014/main" id="{7CEE4494-CDAA-45EF-817A-F7A84081E900}"/>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97811244-8AEC-4B3E-8F16-2254325CCBFC}"/>
              </a:ext>
            </a:extLst>
          </p:cNvPr>
          <p:cNvSpPr>
            <a:spLocks noGrp="1"/>
          </p:cNvSpPr>
          <p:nvPr>
            <p:ph type="sldNum" sz="quarter" idx="12"/>
          </p:nvPr>
        </p:nvSpPr>
        <p:spPr/>
        <p:txBody>
          <a:bodyPr/>
          <a:lstStyle/>
          <a:p>
            <a:fld id="{FEE72234-AC9F-441A-95AC-9F95EDAE430A}" type="slidenum">
              <a:rPr lang="de-CH" smtClean="0"/>
              <a:t>‹Nr.›</a:t>
            </a:fld>
            <a:endParaRPr lang="de-CH"/>
          </a:p>
        </p:txBody>
      </p:sp>
    </p:spTree>
    <p:extLst>
      <p:ext uri="{BB962C8B-B14F-4D97-AF65-F5344CB8AC3E}">
        <p14:creationId xmlns:p14="http://schemas.microsoft.com/office/powerpoint/2010/main" val="2208166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AB0F9A-C269-4101-8941-80598C18141A}"/>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77969517-C42E-4B9D-90DC-F1977EF967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7D7D202F-23B0-46BE-B661-17AA0624A450}"/>
              </a:ext>
            </a:extLst>
          </p:cNvPr>
          <p:cNvSpPr>
            <a:spLocks noGrp="1"/>
          </p:cNvSpPr>
          <p:nvPr>
            <p:ph type="dt" sz="half" idx="10"/>
          </p:nvPr>
        </p:nvSpPr>
        <p:spPr/>
        <p:txBody>
          <a:bodyPr/>
          <a:lstStyle/>
          <a:p>
            <a:fld id="{FD8EC48E-4F0A-49C8-B3AC-769D696E6F79}" type="datetimeFigureOut">
              <a:rPr lang="de-CH" smtClean="0"/>
              <a:t>21.11.2020</a:t>
            </a:fld>
            <a:endParaRPr lang="de-CH"/>
          </a:p>
        </p:txBody>
      </p:sp>
      <p:sp>
        <p:nvSpPr>
          <p:cNvPr id="5" name="Fußzeilenplatzhalter 4">
            <a:extLst>
              <a:ext uri="{FF2B5EF4-FFF2-40B4-BE49-F238E27FC236}">
                <a16:creationId xmlns:a16="http://schemas.microsoft.com/office/drawing/2014/main" id="{7B6EDCE4-2E59-4D54-B13E-8BCB7F19E369}"/>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2678F695-C382-4035-A743-BC04DBC0B644}"/>
              </a:ext>
            </a:extLst>
          </p:cNvPr>
          <p:cNvSpPr>
            <a:spLocks noGrp="1"/>
          </p:cNvSpPr>
          <p:nvPr>
            <p:ph type="sldNum" sz="quarter" idx="12"/>
          </p:nvPr>
        </p:nvSpPr>
        <p:spPr/>
        <p:txBody>
          <a:bodyPr/>
          <a:lstStyle/>
          <a:p>
            <a:fld id="{FEE72234-AC9F-441A-95AC-9F95EDAE430A}" type="slidenum">
              <a:rPr lang="de-CH" smtClean="0"/>
              <a:t>‹Nr.›</a:t>
            </a:fld>
            <a:endParaRPr lang="de-CH"/>
          </a:p>
        </p:txBody>
      </p:sp>
    </p:spTree>
    <p:extLst>
      <p:ext uri="{BB962C8B-B14F-4D97-AF65-F5344CB8AC3E}">
        <p14:creationId xmlns:p14="http://schemas.microsoft.com/office/powerpoint/2010/main" val="1743050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1B1D83-01C1-4FE5-808A-211B8F404557}"/>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D7BF8A1A-4145-42E3-82CF-F69649C1BAD7}"/>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8B485B42-BEC9-4857-841D-C9EB3FB5EE71}"/>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52F5E0EE-12B2-4FC3-B8F0-2F50A9A76045}"/>
              </a:ext>
            </a:extLst>
          </p:cNvPr>
          <p:cNvSpPr>
            <a:spLocks noGrp="1"/>
          </p:cNvSpPr>
          <p:nvPr>
            <p:ph type="dt" sz="half" idx="10"/>
          </p:nvPr>
        </p:nvSpPr>
        <p:spPr/>
        <p:txBody>
          <a:bodyPr/>
          <a:lstStyle/>
          <a:p>
            <a:fld id="{FD8EC48E-4F0A-49C8-B3AC-769D696E6F79}" type="datetimeFigureOut">
              <a:rPr lang="de-CH" smtClean="0"/>
              <a:t>21.11.2020</a:t>
            </a:fld>
            <a:endParaRPr lang="de-CH"/>
          </a:p>
        </p:txBody>
      </p:sp>
      <p:sp>
        <p:nvSpPr>
          <p:cNvPr id="6" name="Fußzeilenplatzhalter 5">
            <a:extLst>
              <a:ext uri="{FF2B5EF4-FFF2-40B4-BE49-F238E27FC236}">
                <a16:creationId xmlns:a16="http://schemas.microsoft.com/office/drawing/2014/main" id="{82A24EB3-0B62-4295-9D46-C442E5AE893F}"/>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43CFB5F9-906E-4091-8BBE-694F40E50F68}"/>
              </a:ext>
            </a:extLst>
          </p:cNvPr>
          <p:cNvSpPr>
            <a:spLocks noGrp="1"/>
          </p:cNvSpPr>
          <p:nvPr>
            <p:ph type="sldNum" sz="quarter" idx="12"/>
          </p:nvPr>
        </p:nvSpPr>
        <p:spPr/>
        <p:txBody>
          <a:bodyPr/>
          <a:lstStyle/>
          <a:p>
            <a:fld id="{FEE72234-AC9F-441A-95AC-9F95EDAE430A}" type="slidenum">
              <a:rPr lang="de-CH" smtClean="0"/>
              <a:t>‹Nr.›</a:t>
            </a:fld>
            <a:endParaRPr lang="de-CH"/>
          </a:p>
        </p:txBody>
      </p:sp>
    </p:spTree>
    <p:extLst>
      <p:ext uri="{BB962C8B-B14F-4D97-AF65-F5344CB8AC3E}">
        <p14:creationId xmlns:p14="http://schemas.microsoft.com/office/powerpoint/2010/main" val="1488776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7EFCB8-06BD-4DD5-9A43-E6EA6D8E3C6C}"/>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FDBED56D-A7D2-4C5C-8620-82FDE8C3CE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EDA177C9-3A13-43ED-BAB1-5FF4655E26F2}"/>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C48A91AC-E97D-49BF-A486-9F1F969C3C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60EBC74E-ADA3-474F-BC19-3F95D329BF1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AA5E04FA-3754-46E6-A81D-90C0766A9611}"/>
              </a:ext>
            </a:extLst>
          </p:cNvPr>
          <p:cNvSpPr>
            <a:spLocks noGrp="1"/>
          </p:cNvSpPr>
          <p:nvPr>
            <p:ph type="dt" sz="half" idx="10"/>
          </p:nvPr>
        </p:nvSpPr>
        <p:spPr/>
        <p:txBody>
          <a:bodyPr/>
          <a:lstStyle/>
          <a:p>
            <a:fld id="{FD8EC48E-4F0A-49C8-B3AC-769D696E6F79}" type="datetimeFigureOut">
              <a:rPr lang="de-CH" smtClean="0"/>
              <a:t>21.11.2020</a:t>
            </a:fld>
            <a:endParaRPr lang="de-CH"/>
          </a:p>
        </p:txBody>
      </p:sp>
      <p:sp>
        <p:nvSpPr>
          <p:cNvPr id="8" name="Fußzeilenplatzhalter 7">
            <a:extLst>
              <a:ext uri="{FF2B5EF4-FFF2-40B4-BE49-F238E27FC236}">
                <a16:creationId xmlns:a16="http://schemas.microsoft.com/office/drawing/2014/main" id="{B00A508C-EC35-4E41-9866-97279BF7AE0A}"/>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B4C600A3-4FF8-472D-8A80-6B2C7CC5E0D6}"/>
              </a:ext>
            </a:extLst>
          </p:cNvPr>
          <p:cNvSpPr>
            <a:spLocks noGrp="1"/>
          </p:cNvSpPr>
          <p:nvPr>
            <p:ph type="sldNum" sz="quarter" idx="12"/>
          </p:nvPr>
        </p:nvSpPr>
        <p:spPr/>
        <p:txBody>
          <a:bodyPr/>
          <a:lstStyle/>
          <a:p>
            <a:fld id="{FEE72234-AC9F-441A-95AC-9F95EDAE430A}" type="slidenum">
              <a:rPr lang="de-CH" smtClean="0"/>
              <a:t>‹Nr.›</a:t>
            </a:fld>
            <a:endParaRPr lang="de-CH"/>
          </a:p>
        </p:txBody>
      </p:sp>
    </p:spTree>
    <p:extLst>
      <p:ext uri="{BB962C8B-B14F-4D97-AF65-F5344CB8AC3E}">
        <p14:creationId xmlns:p14="http://schemas.microsoft.com/office/powerpoint/2010/main" val="3656164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207C95-3C85-43B0-B016-F9781E19030F}"/>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92565075-6318-4048-AC4A-6AC73C0BF3A4}"/>
              </a:ext>
            </a:extLst>
          </p:cNvPr>
          <p:cNvSpPr>
            <a:spLocks noGrp="1"/>
          </p:cNvSpPr>
          <p:nvPr>
            <p:ph type="dt" sz="half" idx="10"/>
          </p:nvPr>
        </p:nvSpPr>
        <p:spPr/>
        <p:txBody>
          <a:bodyPr/>
          <a:lstStyle/>
          <a:p>
            <a:fld id="{FD8EC48E-4F0A-49C8-B3AC-769D696E6F79}" type="datetimeFigureOut">
              <a:rPr lang="de-CH" smtClean="0"/>
              <a:t>21.11.2020</a:t>
            </a:fld>
            <a:endParaRPr lang="de-CH"/>
          </a:p>
        </p:txBody>
      </p:sp>
      <p:sp>
        <p:nvSpPr>
          <p:cNvPr id="4" name="Fußzeilenplatzhalter 3">
            <a:extLst>
              <a:ext uri="{FF2B5EF4-FFF2-40B4-BE49-F238E27FC236}">
                <a16:creationId xmlns:a16="http://schemas.microsoft.com/office/drawing/2014/main" id="{F694749F-E4AA-44DE-94B2-5B8B9E3B0CA9}"/>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43D57C4D-5602-451C-8A1D-143BAD7CE5BC}"/>
              </a:ext>
            </a:extLst>
          </p:cNvPr>
          <p:cNvSpPr>
            <a:spLocks noGrp="1"/>
          </p:cNvSpPr>
          <p:nvPr>
            <p:ph type="sldNum" sz="quarter" idx="12"/>
          </p:nvPr>
        </p:nvSpPr>
        <p:spPr/>
        <p:txBody>
          <a:bodyPr/>
          <a:lstStyle/>
          <a:p>
            <a:fld id="{FEE72234-AC9F-441A-95AC-9F95EDAE430A}" type="slidenum">
              <a:rPr lang="de-CH" smtClean="0"/>
              <a:t>‹Nr.›</a:t>
            </a:fld>
            <a:endParaRPr lang="de-CH"/>
          </a:p>
        </p:txBody>
      </p:sp>
    </p:spTree>
    <p:extLst>
      <p:ext uri="{BB962C8B-B14F-4D97-AF65-F5344CB8AC3E}">
        <p14:creationId xmlns:p14="http://schemas.microsoft.com/office/powerpoint/2010/main" val="3905248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6F23A80-338C-4DC6-AB66-FE048D17DD00}"/>
              </a:ext>
            </a:extLst>
          </p:cNvPr>
          <p:cNvSpPr>
            <a:spLocks noGrp="1"/>
          </p:cNvSpPr>
          <p:nvPr>
            <p:ph type="dt" sz="half" idx="10"/>
          </p:nvPr>
        </p:nvSpPr>
        <p:spPr/>
        <p:txBody>
          <a:bodyPr/>
          <a:lstStyle/>
          <a:p>
            <a:fld id="{FD8EC48E-4F0A-49C8-B3AC-769D696E6F79}" type="datetimeFigureOut">
              <a:rPr lang="de-CH" smtClean="0"/>
              <a:t>21.11.2020</a:t>
            </a:fld>
            <a:endParaRPr lang="de-CH"/>
          </a:p>
        </p:txBody>
      </p:sp>
      <p:sp>
        <p:nvSpPr>
          <p:cNvPr id="3" name="Fußzeilenplatzhalter 2">
            <a:extLst>
              <a:ext uri="{FF2B5EF4-FFF2-40B4-BE49-F238E27FC236}">
                <a16:creationId xmlns:a16="http://schemas.microsoft.com/office/drawing/2014/main" id="{2B031FD4-D297-4AC6-BB82-7A4D8BB1B1A8}"/>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0E72AB89-6D73-4753-9C1A-2B0BA6B7087F}"/>
              </a:ext>
            </a:extLst>
          </p:cNvPr>
          <p:cNvSpPr>
            <a:spLocks noGrp="1"/>
          </p:cNvSpPr>
          <p:nvPr>
            <p:ph type="sldNum" sz="quarter" idx="12"/>
          </p:nvPr>
        </p:nvSpPr>
        <p:spPr/>
        <p:txBody>
          <a:bodyPr/>
          <a:lstStyle/>
          <a:p>
            <a:fld id="{FEE72234-AC9F-441A-95AC-9F95EDAE430A}" type="slidenum">
              <a:rPr lang="de-CH" smtClean="0"/>
              <a:t>‹Nr.›</a:t>
            </a:fld>
            <a:endParaRPr lang="de-CH"/>
          </a:p>
        </p:txBody>
      </p:sp>
    </p:spTree>
    <p:extLst>
      <p:ext uri="{BB962C8B-B14F-4D97-AF65-F5344CB8AC3E}">
        <p14:creationId xmlns:p14="http://schemas.microsoft.com/office/powerpoint/2010/main" val="1324378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BA0976-E0BE-40DC-8804-5232DC34B2A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3A097DC6-FEFE-4779-8EA3-AE6C3E7948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39C9ADD0-1459-45E7-BF56-003FE75428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E2EC84B-8325-4A7D-9DC9-B91691B53865}"/>
              </a:ext>
            </a:extLst>
          </p:cNvPr>
          <p:cNvSpPr>
            <a:spLocks noGrp="1"/>
          </p:cNvSpPr>
          <p:nvPr>
            <p:ph type="dt" sz="half" idx="10"/>
          </p:nvPr>
        </p:nvSpPr>
        <p:spPr/>
        <p:txBody>
          <a:bodyPr/>
          <a:lstStyle/>
          <a:p>
            <a:fld id="{FD8EC48E-4F0A-49C8-B3AC-769D696E6F79}" type="datetimeFigureOut">
              <a:rPr lang="de-CH" smtClean="0"/>
              <a:t>21.11.2020</a:t>
            </a:fld>
            <a:endParaRPr lang="de-CH"/>
          </a:p>
        </p:txBody>
      </p:sp>
      <p:sp>
        <p:nvSpPr>
          <p:cNvPr id="6" name="Fußzeilenplatzhalter 5">
            <a:extLst>
              <a:ext uri="{FF2B5EF4-FFF2-40B4-BE49-F238E27FC236}">
                <a16:creationId xmlns:a16="http://schemas.microsoft.com/office/drawing/2014/main" id="{135A818D-5DB8-496C-8011-06A805148176}"/>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B9F115B-92A3-4350-A6A0-B58B425BDEDA}"/>
              </a:ext>
            </a:extLst>
          </p:cNvPr>
          <p:cNvSpPr>
            <a:spLocks noGrp="1"/>
          </p:cNvSpPr>
          <p:nvPr>
            <p:ph type="sldNum" sz="quarter" idx="12"/>
          </p:nvPr>
        </p:nvSpPr>
        <p:spPr/>
        <p:txBody>
          <a:bodyPr/>
          <a:lstStyle/>
          <a:p>
            <a:fld id="{FEE72234-AC9F-441A-95AC-9F95EDAE430A}" type="slidenum">
              <a:rPr lang="de-CH" smtClean="0"/>
              <a:t>‹Nr.›</a:t>
            </a:fld>
            <a:endParaRPr lang="de-CH"/>
          </a:p>
        </p:txBody>
      </p:sp>
    </p:spTree>
    <p:extLst>
      <p:ext uri="{BB962C8B-B14F-4D97-AF65-F5344CB8AC3E}">
        <p14:creationId xmlns:p14="http://schemas.microsoft.com/office/powerpoint/2010/main" val="1237477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BBA10F-9C83-45C4-BE81-3F1BF3365A2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CB849F63-E72E-4EB1-A2CB-0E72242341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1A1ECC57-F3F1-4817-96BB-DFC7C28008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E7478D6-1D52-4AF1-8049-F6914276B3E1}"/>
              </a:ext>
            </a:extLst>
          </p:cNvPr>
          <p:cNvSpPr>
            <a:spLocks noGrp="1"/>
          </p:cNvSpPr>
          <p:nvPr>
            <p:ph type="dt" sz="half" idx="10"/>
          </p:nvPr>
        </p:nvSpPr>
        <p:spPr/>
        <p:txBody>
          <a:bodyPr/>
          <a:lstStyle/>
          <a:p>
            <a:fld id="{FD8EC48E-4F0A-49C8-B3AC-769D696E6F79}" type="datetimeFigureOut">
              <a:rPr lang="de-CH" smtClean="0"/>
              <a:t>21.11.2020</a:t>
            </a:fld>
            <a:endParaRPr lang="de-CH"/>
          </a:p>
        </p:txBody>
      </p:sp>
      <p:sp>
        <p:nvSpPr>
          <p:cNvPr id="6" name="Fußzeilenplatzhalter 5">
            <a:extLst>
              <a:ext uri="{FF2B5EF4-FFF2-40B4-BE49-F238E27FC236}">
                <a16:creationId xmlns:a16="http://schemas.microsoft.com/office/drawing/2014/main" id="{D4149D1C-A20F-47B1-A4BE-5A00C5D8D728}"/>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EE6C4432-BD84-421F-A03E-5FAE33AC0CCB}"/>
              </a:ext>
            </a:extLst>
          </p:cNvPr>
          <p:cNvSpPr>
            <a:spLocks noGrp="1"/>
          </p:cNvSpPr>
          <p:nvPr>
            <p:ph type="sldNum" sz="quarter" idx="12"/>
          </p:nvPr>
        </p:nvSpPr>
        <p:spPr/>
        <p:txBody>
          <a:bodyPr/>
          <a:lstStyle/>
          <a:p>
            <a:fld id="{FEE72234-AC9F-441A-95AC-9F95EDAE430A}" type="slidenum">
              <a:rPr lang="de-CH" smtClean="0"/>
              <a:t>‹Nr.›</a:t>
            </a:fld>
            <a:endParaRPr lang="de-CH"/>
          </a:p>
        </p:txBody>
      </p:sp>
    </p:spTree>
    <p:extLst>
      <p:ext uri="{BB962C8B-B14F-4D97-AF65-F5344CB8AC3E}">
        <p14:creationId xmlns:p14="http://schemas.microsoft.com/office/powerpoint/2010/main" val="3611404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90127F4-80A3-40AB-BD76-6457E33EC6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C2262CE6-59DA-4BAE-B498-94B1157CAB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42403FC5-B319-4BB5-9379-8D3A4D6A48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8EC48E-4F0A-49C8-B3AC-769D696E6F79}" type="datetimeFigureOut">
              <a:rPr lang="de-CH" smtClean="0"/>
              <a:t>21.11.2020</a:t>
            </a:fld>
            <a:endParaRPr lang="de-CH"/>
          </a:p>
        </p:txBody>
      </p:sp>
      <p:sp>
        <p:nvSpPr>
          <p:cNvPr id="5" name="Fußzeilenplatzhalter 4">
            <a:extLst>
              <a:ext uri="{FF2B5EF4-FFF2-40B4-BE49-F238E27FC236}">
                <a16:creationId xmlns:a16="http://schemas.microsoft.com/office/drawing/2014/main" id="{84FE7410-444B-4EC0-9D1E-8AFB0EC037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66D44ED6-988F-4CED-BD04-6ECACEAFDB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E72234-AC9F-441A-95AC-9F95EDAE430A}" type="slidenum">
              <a:rPr lang="de-CH" smtClean="0"/>
              <a:t>‹Nr.›</a:t>
            </a:fld>
            <a:endParaRPr lang="de-CH"/>
          </a:p>
        </p:txBody>
      </p:sp>
    </p:spTree>
    <p:extLst>
      <p:ext uri="{BB962C8B-B14F-4D97-AF65-F5344CB8AC3E}">
        <p14:creationId xmlns:p14="http://schemas.microsoft.com/office/powerpoint/2010/main" val="2511502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fik 12" descr="Ein Bild, das draußen, Sonnenuntergang, Sonne, Wolken enthält.&#10;&#10;Automatisch generierte Beschreibung">
            <a:extLst>
              <a:ext uri="{FF2B5EF4-FFF2-40B4-BE49-F238E27FC236}">
                <a16:creationId xmlns:a16="http://schemas.microsoft.com/office/drawing/2014/main" id="{7BA3DE54-4A80-43F3-BE68-9600E8D2E0A2}"/>
              </a:ext>
            </a:extLst>
          </p:cNvPr>
          <p:cNvPicPr>
            <a:picLocks noChangeAspect="1"/>
          </p:cNvPicPr>
          <p:nvPr/>
        </p:nvPicPr>
        <p:blipFill rotWithShape="1">
          <a:blip r:embed="rId2">
            <a:extLst>
              <a:ext uri="{28A0092B-C50C-407E-A947-70E740481C1C}">
                <a14:useLocalDpi xmlns:a14="http://schemas.microsoft.com/office/drawing/2010/main" val="0"/>
              </a:ext>
            </a:extLst>
          </a:blip>
          <a:srcRect t="8373" b="7357"/>
          <a:stretch/>
        </p:blipFill>
        <p:spPr>
          <a:xfrm>
            <a:off x="-3047" y="10"/>
            <a:ext cx="12191999" cy="6857990"/>
          </a:xfrm>
          <a:prstGeom prst="rect">
            <a:avLst/>
          </a:prstGeom>
        </p:spPr>
      </p:pic>
      <p:sp>
        <p:nvSpPr>
          <p:cNvPr id="27" name="Rectangle 2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C8E0232-FD50-4D64-A641-0C25536426FB}"/>
              </a:ext>
            </a:extLst>
          </p:cNvPr>
          <p:cNvSpPr>
            <a:spLocks noGrp="1"/>
          </p:cNvSpPr>
          <p:nvPr>
            <p:ph type="ctrTitle"/>
          </p:nvPr>
        </p:nvSpPr>
        <p:spPr>
          <a:xfrm>
            <a:off x="880712" y="4854794"/>
            <a:ext cx="10058400" cy="1262618"/>
          </a:xfrm>
          <a:effectLst>
            <a:outerShdw blurRad="50800" dist="38100" dir="2700000" algn="tl" rotWithShape="0">
              <a:prstClr val="black">
                <a:alpha val="40000"/>
              </a:prstClr>
            </a:outerShdw>
          </a:effectLst>
        </p:spPr>
        <p:txBody>
          <a:bodyPr>
            <a:normAutofit/>
          </a:bodyPr>
          <a:lstStyle/>
          <a:p>
            <a:r>
              <a:rPr lang="de-CH" sz="5200" dirty="0">
                <a:solidFill>
                  <a:srgbClr val="FFFFFF"/>
                </a:solidFill>
              </a:rPr>
              <a:t>Der heilige Monat Muharram</a:t>
            </a:r>
          </a:p>
        </p:txBody>
      </p:sp>
      <p:sp>
        <p:nvSpPr>
          <p:cNvPr id="3" name="Untertitel 2">
            <a:extLst>
              <a:ext uri="{FF2B5EF4-FFF2-40B4-BE49-F238E27FC236}">
                <a16:creationId xmlns:a16="http://schemas.microsoft.com/office/drawing/2014/main" id="{11D90E5A-0F6A-4AB6-897B-36D8A8F8977D}"/>
              </a:ext>
            </a:extLst>
          </p:cNvPr>
          <p:cNvSpPr>
            <a:spLocks noGrp="1"/>
          </p:cNvSpPr>
          <p:nvPr>
            <p:ph type="subTitle" idx="1"/>
          </p:nvPr>
        </p:nvSpPr>
        <p:spPr>
          <a:xfrm>
            <a:off x="1063752" y="6117412"/>
            <a:ext cx="10058400" cy="524020"/>
          </a:xfrm>
          <a:effectLst>
            <a:outerShdw blurRad="50800" dist="38100" dir="2700000" algn="tl" rotWithShape="0">
              <a:prstClr val="black">
                <a:alpha val="40000"/>
              </a:prstClr>
            </a:outerShdw>
          </a:effectLst>
        </p:spPr>
        <p:txBody>
          <a:bodyPr>
            <a:normAutofit/>
          </a:bodyPr>
          <a:lstStyle/>
          <a:p>
            <a:r>
              <a:rPr lang="de-CH" dirty="0">
                <a:solidFill>
                  <a:srgbClr val="FFFFFF"/>
                </a:solidFill>
              </a:rPr>
              <a:t>Samra, </a:t>
            </a:r>
            <a:r>
              <a:rPr lang="de-CH" dirty="0" err="1">
                <a:solidFill>
                  <a:srgbClr val="FFFFFF"/>
                </a:solidFill>
              </a:rPr>
              <a:t>Wajiah</a:t>
            </a:r>
            <a:r>
              <a:rPr lang="de-CH" dirty="0">
                <a:solidFill>
                  <a:srgbClr val="FFFFFF"/>
                </a:solidFill>
              </a:rPr>
              <a:t> und </a:t>
            </a:r>
            <a:r>
              <a:rPr lang="de-CH" dirty="0" err="1">
                <a:solidFill>
                  <a:srgbClr val="FFFFFF"/>
                </a:solidFill>
              </a:rPr>
              <a:t>Shiza</a:t>
            </a:r>
            <a:endParaRPr lang="de-CH" dirty="0">
              <a:solidFill>
                <a:srgbClr val="FFFFFF"/>
              </a:solidFill>
            </a:endParaRPr>
          </a:p>
        </p:txBody>
      </p:sp>
    </p:spTree>
    <p:extLst>
      <p:ext uri="{BB962C8B-B14F-4D97-AF65-F5344CB8AC3E}">
        <p14:creationId xmlns:p14="http://schemas.microsoft.com/office/powerpoint/2010/main" val="1393464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342CAA4-D98A-4534-B511-34E0A62C3E45}"/>
              </a:ext>
            </a:extLst>
          </p:cNvPr>
          <p:cNvSpPr>
            <a:spLocks noGrp="1"/>
          </p:cNvSpPr>
          <p:nvPr>
            <p:ph type="title"/>
          </p:nvPr>
        </p:nvSpPr>
        <p:spPr>
          <a:xfrm>
            <a:off x="589560" y="856180"/>
            <a:ext cx="4560584" cy="1128068"/>
          </a:xfrm>
        </p:spPr>
        <p:txBody>
          <a:bodyPr anchor="ctr">
            <a:normAutofit/>
          </a:bodyPr>
          <a:lstStyle/>
          <a:p>
            <a:r>
              <a:rPr lang="de-CH" sz="2500"/>
              <a:t>Wie benimmt sich ein Ahmadi während dem heiligen Monat Muharram?</a:t>
            </a:r>
          </a:p>
        </p:txBody>
      </p:sp>
      <p:grpSp>
        <p:nvGrpSpPr>
          <p:cNvPr id="36" name="Group 3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32" name="Rectangle 3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a:extLst>
              <a:ext uri="{FF2B5EF4-FFF2-40B4-BE49-F238E27FC236}">
                <a16:creationId xmlns:a16="http://schemas.microsoft.com/office/drawing/2014/main" id="{32BEF884-77D5-491D-B5A4-533DFF110361}"/>
              </a:ext>
            </a:extLst>
          </p:cNvPr>
          <p:cNvSpPr>
            <a:spLocks noGrp="1"/>
          </p:cNvSpPr>
          <p:nvPr>
            <p:ph idx="1"/>
          </p:nvPr>
        </p:nvSpPr>
        <p:spPr>
          <a:xfrm>
            <a:off x="590719" y="2330505"/>
            <a:ext cx="4559425" cy="3979585"/>
          </a:xfrm>
        </p:spPr>
        <p:txBody>
          <a:bodyPr anchor="ctr">
            <a:normAutofit/>
          </a:bodyPr>
          <a:lstStyle/>
          <a:p>
            <a:r>
              <a:rPr lang="de-DE" sz="1600" dirty="0"/>
              <a:t>Seine Heiligkeit erklärte, wie ein wahrer Muslim diesen Monat verbringen sollte:</a:t>
            </a:r>
          </a:p>
          <a:p>
            <a:r>
              <a:rPr lang="de-DE" sz="1600" dirty="0"/>
              <a:t>»Wenn uns der Monat Muharram eine Lektion lehrt, dann die, dass wir stets auf den Heiligen </a:t>
            </a:r>
            <a:r>
              <a:rPr lang="de-DE" sz="1600" dirty="0" err="1"/>
              <a:t>Propheten</a:t>
            </a:r>
            <a:r>
              <a:rPr lang="de-DE" sz="1600" baseline="30000" dirty="0" err="1"/>
              <a:t>SAW</a:t>
            </a:r>
            <a:r>
              <a:rPr lang="de-DE" sz="1600" dirty="0"/>
              <a:t> und seiner Familie Segensgebete senden. Um unseren Verpflichtungen gegenüber den vom Imam der Zeit vorgegebenen großen Zielen gerecht zu werden, müssen wir uns bemühen, auf den Heiligen </a:t>
            </a:r>
            <a:r>
              <a:rPr lang="de-DE" sz="1600" dirty="0" err="1"/>
              <a:t>Propheten</a:t>
            </a:r>
            <a:r>
              <a:rPr lang="de-DE" sz="1600" baseline="30000" dirty="0" err="1"/>
              <a:t>SAW</a:t>
            </a:r>
            <a:r>
              <a:rPr lang="de-DE" sz="1600" dirty="0"/>
              <a:t> Segensgebete zu senden, uns in Gebeten zu engagieren und unser Äußerstes zu versuchen, in uns selbst eine reine Veränderung herbeizuführen. Gleichzeitig müssen wir Standfestigkeit aufweisen, wenn wir mit Gegnern konfrontiert werden, die die Eigenschaften von Yazeed [Sohn von </a:t>
            </a:r>
            <a:r>
              <a:rPr lang="de-DE" sz="1600" dirty="0" err="1"/>
              <a:t>Muawiyah</a:t>
            </a:r>
            <a:r>
              <a:rPr lang="de-DE" sz="1600" dirty="0"/>
              <a:t>] tragen.«</a:t>
            </a:r>
            <a:endParaRPr lang="de-CH" sz="1600" dirty="0"/>
          </a:p>
        </p:txBody>
      </p:sp>
      <p:sp>
        <p:nvSpPr>
          <p:cNvPr id="37" name="Rectangle 3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descr="Ein Bild, das Person, haltend, Hand, Mann enthält.&#10;&#10;Automatisch generierte Beschreibung">
            <a:extLst>
              <a:ext uri="{FF2B5EF4-FFF2-40B4-BE49-F238E27FC236}">
                <a16:creationId xmlns:a16="http://schemas.microsoft.com/office/drawing/2014/main" id="{8945FA12-1233-45BC-884B-F96D418EA768}"/>
              </a:ext>
            </a:extLst>
          </p:cNvPr>
          <p:cNvPicPr>
            <a:picLocks noChangeAspect="1"/>
          </p:cNvPicPr>
          <p:nvPr/>
        </p:nvPicPr>
        <p:blipFill rotWithShape="1">
          <a:blip r:embed="rId2"/>
          <a:srcRect l="13757" r="27183" b="-2"/>
          <a:stretch/>
        </p:blipFill>
        <p:spPr>
          <a:xfrm>
            <a:off x="5977788" y="799352"/>
            <a:ext cx="5425410" cy="5259296"/>
          </a:xfrm>
          <a:prstGeom prst="rect">
            <a:avLst/>
          </a:prstGeom>
        </p:spPr>
      </p:pic>
    </p:spTree>
    <p:extLst>
      <p:ext uri="{BB962C8B-B14F-4D97-AF65-F5344CB8AC3E}">
        <p14:creationId xmlns:p14="http://schemas.microsoft.com/office/powerpoint/2010/main" val="1340089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DB64AB3-AB3B-4F3B-B184-28FA6F9AA149}"/>
              </a:ext>
            </a:extLst>
          </p:cNvPr>
          <p:cNvPicPr>
            <a:picLocks noChangeAspect="1"/>
          </p:cNvPicPr>
          <p:nvPr/>
        </p:nvPicPr>
        <p:blipFill rotWithShape="1">
          <a:blip r:embed="rId2"/>
          <a:srcRect r="25"/>
          <a:stretch/>
        </p:blipFill>
        <p:spPr>
          <a:xfrm>
            <a:off x="20" y="10"/>
            <a:ext cx="12188932" cy="6857990"/>
          </a:xfrm>
          <a:prstGeom prst="rect">
            <a:avLst/>
          </a:prstGeom>
        </p:spPr>
      </p:pic>
      <p:sp>
        <p:nvSpPr>
          <p:cNvPr id="13"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23876258-8954-4EEB-AC4A-C6C5AFB1A73F}"/>
              </a:ext>
            </a:extLst>
          </p:cNvPr>
          <p:cNvSpPr>
            <a:spLocks noGrp="1"/>
          </p:cNvSpPr>
          <p:nvPr>
            <p:ph type="title"/>
          </p:nvPr>
        </p:nvSpPr>
        <p:spPr>
          <a:xfrm>
            <a:off x="618063" y="4185748"/>
            <a:ext cx="9169994" cy="2008317"/>
          </a:xfrm>
        </p:spPr>
        <p:txBody>
          <a:bodyPr>
            <a:normAutofit/>
          </a:bodyPr>
          <a:lstStyle/>
          <a:p>
            <a:r>
              <a:rPr lang="de-CH" sz="11500" dirty="0"/>
              <a:t>Fragen?</a:t>
            </a:r>
          </a:p>
        </p:txBody>
      </p:sp>
    </p:spTree>
    <p:extLst>
      <p:ext uri="{BB962C8B-B14F-4D97-AF65-F5344CB8AC3E}">
        <p14:creationId xmlns:p14="http://schemas.microsoft.com/office/powerpoint/2010/main" val="164435721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AF1F1-DCDC-4242-A126-6B39E4191A60}"/>
              </a:ext>
            </a:extLst>
          </p:cNvPr>
          <p:cNvSpPr>
            <a:spLocks noGrp="1"/>
          </p:cNvSpPr>
          <p:nvPr>
            <p:ph type="title"/>
          </p:nvPr>
        </p:nvSpPr>
        <p:spPr>
          <a:xfrm>
            <a:off x="4965430" y="629268"/>
            <a:ext cx="6586491" cy="1286160"/>
          </a:xfrm>
        </p:spPr>
        <p:txBody>
          <a:bodyPr anchor="b">
            <a:normAutofit/>
          </a:bodyPr>
          <a:lstStyle/>
          <a:p>
            <a:r>
              <a:rPr lang="de-CH" dirty="0"/>
              <a:t>Verse aus dem Koran</a:t>
            </a:r>
          </a:p>
        </p:txBody>
      </p:sp>
      <p:sp>
        <p:nvSpPr>
          <p:cNvPr id="3" name="Inhaltsplatzhalter 2">
            <a:extLst>
              <a:ext uri="{FF2B5EF4-FFF2-40B4-BE49-F238E27FC236}">
                <a16:creationId xmlns:a16="http://schemas.microsoft.com/office/drawing/2014/main" id="{D7EEA293-EBDB-4597-9A64-DD40B3B2E986}"/>
              </a:ext>
            </a:extLst>
          </p:cNvPr>
          <p:cNvSpPr>
            <a:spLocks noGrp="1"/>
          </p:cNvSpPr>
          <p:nvPr>
            <p:ph idx="1"/>
          </p:nvPr>
        </p:nvSpPr>
        <p:spPr>
          <a:xfrm>
            <a:off x="4965431" y="2438400"/>
            <a:ext cx="6586489" cy="3785419"/>
          </a:xfrm>
        </p:spPr>
        <p:txBody>
          <a:bodyPr>
            <a:normAutofit/>
          </a:bodyPr>
          <a:lstStyle/>
          <a:p>
            <a:r>
              <a:rPr lang="de-DE" sz="1300" b="0" i="0" u="none" strike="noStrike" dirty="0">
                <a:effectLst/>
                <a:latin typeface="Arial" panose="020B0604020202020204" pitchFamily="34" charset="0"/>
              </a:rPr>
              <a:t>Sie fragen dich über den Kampf im Heiligen Monat. Sprich: „Dann kämpfen ist bedenklich, aber von Allahs Weg abbringen und Ihn und die Heilige Moschee leugnen und ihre Bewohner austreiben, ist noch bedenklicher vor Allah; und Verfolgung ist schlimmer als Totschlag.“ Und sie werden nicht eher aufhören, euch zu bekämpfen, als bis sie euch von eurem Glauben abtrünnig gemacht haben, wenn sie es vermögen. Wer aber unter euch von seinem Glauben abtrünnig wird und als Ungläubiger stirbt – das sind diejenigen, deren Taten eitel sein werden in dieser und in jener Welt. Sie sind Bewohner des Feuers; darin müssen sie bleiben.</a:t>
            </a:r>
            <a:br>
              <a:rPr lang="de-DE" sz="1300" dirty="0"/>
            </a:br>
            <a:br>
              <a:rPr lang="de-DE" sz="1300" dirty="0"/>
            </a:br>
            <a:r>
              <a:rPr lang="de-DE" sz="1300" b="0" i="0" u="none" strike="noStrike" dirty="0">
                <a:effectLst/>
                <a:latin typeface="Arial" panose="020B0604020202020204" pitchFamily="34" charset="0"/>
              </a:rPr>
              <a:t>Sure 2, Vers 218</a:t>
            </a:r>
          </a:p>
          <a:p>
            <a:r>
              <a:rPr lang="ar-SA" sz="1300" dirty="0" err="1">
                <a:latin typeface="Jameel Noori Nastaleeq" panose="02000503000000020004" pitchFamily="2" charset="-78"/>
                <a:cs typeface="Jameel Noori Nastaleeq" panose="02000503000000020004" pitchFamily="2" charset="-78"/>
              </a:rPr>
              <a:t>وہ</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تجھ</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سے</a:t>
            </a:r>
            <a:r>
              <a:rPr lang="ar-SA" sz="1300" dirty="0">
                <a:latin typeface="Jameel Noori Nastaleeq" panose="02000503000000020004" pitchFamily="2" charset="-78"/>
                <a:cs typeface="Jameel Noori Nastaleeq" panose="02000503000000020004" pitchFamily="2" charset="-78"/>
              </a:rPr>
              <a:t> عزت </a:t>
            </a:r>
            <a:r>
              <a:rPr lang="ar-SA" sz="1300" dirty="0" err="1">
                <a:latin typeface="Jameel Noori Nastaleeq" panose="02000503000000020004" pitchFamily="2" charset="-78"/>
                <a:cs typeface="Jameel Noori Nastaleeq" panose="02000503000000020004" pitchFamily="2" charset="-78"/>
              </a:rPr>
              <a:t>والے</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مہینے</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یعنی</a:t>
            </a:r>
            <a:r>
              <a:rPr lang="ar-SA" sz="1300" dirty="0">
                <a:latin typeface="Jameel Noori Nastaleeq" panose="02000503000000020004" pitchFamily="2" charset="-78"/>
                <a:cs typeface="Jameel Noori Nastaleeq" panose="02000503000000020004" pitchFamily="2" charset="-78"/>
              </a:rPr>
              <a:t> اس </a:t>
            </a:r>
            <a:r>
              <a:rPr lang="ar-SA" sz="1300" dirty="0" err="1">
                <a:latin typeface="Jameel Noori Nastaleeq" panose="02000503000000020004" pitchFamily="2" charset="-78"/>
                <a:cs typeface="Jameel Noori Nastaleeq" panose="02000503000000020004" pitchFamily="2" charset="-78"/>
              </a:rPr>
              <a:t>میں</a:t>
            </a:r>
            <a:r>
              <a:rPr lang="ar-SA" sz="1300" dirty="0">
                <a:latin typeface="Jameel Noori Nastaleeq" panose="02000503000000020004" pitchFamily="2" charset="-78"/>
                <a:cs typeface="Jameel Noori Nastaleeq" panose="02000503000000020004" pitchFamily="2" charset="-78"/>
              </a:rPr>
              <a:t> قتال </a:t>
            </a:r>
            <a:r>
              <a:rPr lang="ar-SA" sz="1300" dirty="0" err="1">
                <a:latin typeface="Jameel Noori Nastaleeq" panose="02000503000000020004" pitchFamily="2" charset="-78"/>
                <a:cs typeface="Jameel Noori Nastaleeq" panose="02000503000000020004" pitchFamily="2" charset="-78"/>
              </a:rPr>
              <a:t>کے</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بارہ</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میں</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سوال</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کرتے</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ہیں</a:t>
            </a:r>
            <a:r>
              <a:rPr lang="ar-SA" sz="1300" dirty="0">
                <a:latin typeface="Jameel Noori Nastaleeq" panose="02000503000000020004" pitchFamily="2" charset="-78"/>
                <a:cs typeface="Jameel Noori Nastaleeq" panose="02000503000000020004" pitchFamily="2" charset="-78"/>
              </a:rPr>
              <a:t>۔ (ان </a:t>
            </a:r>
            <a:r>
              <a:rPr lang="ar-SA" sz="1300" dirty="0" err="1">
                <a:latin typeface="Jameel Noori Nastaleeq" panose="02000503000000020004" pitchFamily="2" charset="-78"/>
                <a:cs typeface="Jameel Noori Nastaleeq" panose="02000503000000020004" pitchFamily="2" charset="-78"/>
              </a:rPr>
              <a:t>سے</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کہہ</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دے</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کہ</a:t>
            </a:r>
            <a:r>
              <a:rPr lang="ar-SA" sz="1300" dirty="0">
                <a:latin typeface="Jameel Noori Nastaleeq" panose="02000503000000020004" pitchFamily="2" charset="-78"/>
                <a:cs typeface="Jameel Noori Nastaleeq" panose="02000503000000020004" pitchFamily="2" charset="-78"/>
              </a:rPr>
              <a:t> اس </a:t>
            </a:r>
            <a:r>
              <a:rPr lang="ar-SA" sz="1300" dirty="0" err="1">
                <a:latin typeface="Jameel Noori Nastaleeq" panose="02000503000000020004" pitchFamily="2" charset="-78"/>
                <a:cs typeface="Jameel Noori Nastaleeq" panose="02000503000000020004" pitchFamily="2" charset="-78"/>
              </a:rPr>
              <a:t>میں</a:t>
            </a:r>
            <a:r>
              <a:rPr lang="ar-SA" sz="1300" dirty="0">
                <a:latin typeface="Jameel Noori Nastaleeq" panose="02000503000000020004" pitchFamily="2" charset="-78"/>
                <a:cs typeface="Jameel Noori Nastaleeq" panose="02000503000000020004" pitchFamily="2" charset="-78"/>
              </a:rPr>
              <a:t> قتال </a:t>
            </a:r>
            <a:r>
              <a:rPr lang="ar-SA" sz="1300" dirty="0" err="1">
                <a:latin typeface="Jameel Noori Nastaleeq" panose="02000503000000020004" pitchFamily="2" charset="-78"/>
                <a:cs typeface="Jameel Noori Nastaleeq" panose="02000503000000020004" pitchFamily="2" charset="-78"/>
              </a:rPr>
              <a:t>بہت</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بڑا</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گناہ</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ہے</a:t>
            </a:r>
            <a:r>
              <a:rPr lang="ar-SA" sz="1300" dirty="0">
                <a:latin typeface="Jameel Noori Nastaleeq" panose="02000503000000020004" pitchFamily="2" charset="-78"/>
                <a:cs typeface="Jameel Noori Nastaleeq" panose="02000503000000020004" pitchFamily="2" charset="-78"/>
              </a:rPr>
              <a:t>۔ اور </a:t>
            </a:r>
            <a:r>
              <a:rPr lang="ar-SA" sz="1300" dirty="0" err="1">
                <a:latin typeface="Jameel Noori Nastaleeq" panose="02000503000000020004" pitchFamily="2" charset="-78"/>
                <a:cs typeface="Jameel Noori Nastaleeq" panose="02000503000000020004" pitchFamily="2" charset="-78"/>
              </a:rPr>
              <a:t>اللہ</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کی</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راہ</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سے</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روکنا</a:t>
            </a:r>
            <a:r>
              <a:rPr lang="ar-SA" sz="1300" dirty="0">
                <a:latin typeface="Jameel Noori Nastaleeq" panose="02000503000000020004" pitchFamily="2" charset="-78"/>
                <a:cs typeface="Jameel Noori Nastaleeq" panose="02000503000000020004" pitchFamily="2" charset="-78"/>
              </a:rPr>
              <a:t> اور اس </a:t>
            </a:r>
            <a:r>
              <a:rPr lang="ar-SA" sz="1300" dirty="0" err="1">
                <a:latin typeface="Jameel Noori Nastaleeq" panose="02000503000000020004" pitchFamily="2" charset="-78"/>
                <a:cs typeface="Jameel Noori Nastaleeq" panose="02000503000000020004" pitchFamily="2" charset="-78"/>
              </a:rPr>
              <a:t>کا</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انکار</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کرنا</a:t>
            </a:r>
            <a:r>
              <a:rPr lang="ar-SA" sz="1300" dirty="0">
                <a:latin typeface="Jameel Noori Nastaleeq" panose="02000503000000020004" pitchFamily="2" charset="-78"/>
                <a:cs typeface="Jameel Noori Nastaleeq" panose="02000503000000020004" pitchFamily="2" charset="-78"/>
              </a:rPr>
              <a:t> اور مسجدِ حرام </a:t>
            </a:r>
            <a:r>
              <a:rPr lang="ar-SA" sz="1300" dirty="0" err="1">
                <a:latin typeface="Jameel Noori Nastaleeq" panose="02000503000000020004" pitchFamily="2" charset="-78"/>
                <a:cs typeface="Jameel Noori Nastaleeq" panose="02000503000000020004" pitchFamily="2" charset="-78"/>
              </a:rPr>
              <a:t>سے</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روکنا</a:t>
            </a:r>
            <a:r>
              <a:rPr lang="ar-SA" sz="1300" dirty="0">
                <a:latin typeface="Jameel Noori Nastaleeq" panose="02000503000000020004" pitchFamily="2" charset="-78"/>
                <a:cs typeface="Jameel Noori Nastaleeq" panose="02000503000000020004" pitchFamily="2" charset="-78"/>
              </a:rPr>
              <a:t> اور ان </a:t>
            </a:r>
            <a:r>
              <a:rPr lang="ar-SA" sz="1300" dirty="0" err="1">
                <a:latin typeface="Jameel Noori Nastaleeq" panose="02000503000000020004" pitchFamily="2" charset="-78"/>
                <a:cs typeface="Jameel Noori Nastaleeq" panose="02000503000000020004" pitchFamily="2" charset="-78"/>
              </a:rPr>
              <a:t>لوگوں</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کو</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وہاں</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سے</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نکال</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دینا</a:t>
            </a:r>
            <a:r>
              <a:rPr lang="ar-SA" sz="1300" dirty="0">
                <a:latin typeface="Jameel Noori Nastaleeq" panose="02000503000000020004" pitchFamily="2" charset="-78"/>
                <a:cs typeface="Jameel Noori Nastaleeq" panose="02000503000000020004" pitchFamily="2" charset="-78"/>
              </a:rPr>
              <a:t> جو اس </a:t>
            </a:r>
            <a:r>
              <a:rPr lang="ar-SA" sz="1300" dirty="0" err="1">
                <a:latin typeface="Jameel Noori Nastaleeq" panose="02000503000000020004" pitchFamily="2" charset="-78"/>
                <a:cs typeface="Jameel Noori Nastaleeq" panose="02000503000000020004" pitchFamily="2" charset="-78"/>
              </a:rPr>
              <a:t>کے</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حقیقی</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اہل</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ہیں</a:t>
            </a:r>
            <a:r>
              <a:rPr lang="ar-SA" sz="1300" dirty="0">
                <a:latin typeface="Jameel Noori Nastaleeq" panose="02000503000000020004" pitchFamily="2" charset="-78"/>
                <a:cs typeface="Jameel Noori Nastaleeq" panose="02000503000000020004" pitchFamily="2" charset="-78"/>
              </a:rPr>
              <a:t> خدا </a:t>
            </a:r>
            <a:r>
              <a:rPr lang="ar-SA" sz="1300" dirty="0" err="1">
                <a:latin typeface="Jameel Noori Nastaleeq" panose="02000503000000020004" pitchFamily="2" charset="-78"/>
                <a:cs typeface="Jameel Noori Nastaleeq" panose="02000503000000020004" pitchFamily="2" charset="-78"/>
              </a:rPr>
              <a:t>کے</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نزدیک</a:t>
            </a:r>
            <a:r>
              <a:rPr lang="ar-SA" sz="1300" dirty="0">
                <a:latin typeface="Jameel Noori Nastaleeq" panose="02000503000000020004" pitchFamily="2" charset="-78"/>
                <a:cs typeface="Jameel Noori Nastaleeq" panose="02000503000000020004" pitchFamily="2" charset="-78"/>
              </a:rPr>
              <a:t> اس </a:t>
            </a:r>
            <a:r>
              <a:rPr lang="ar-SA" sz="1300" dirty="0" err="1">
                <a:latin typeface="Jameel Noori Nastaleeq" panose="02000503000000020004" pitchFamily="2" charset="-78"/>
                <a:cs typeface="Jameel Noori Nastaleeq" panose="02000503000000020004" pitchFamily="2" charset="-78"/>
              </a:rPr>
              <a:t>سے</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بھی</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بڑا</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گناہ</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ہے</a:t>
            </a:r>
            <a:r>
              <a:rPr lang="ar-SA" sz="1300" dirty="0">
                <a:latin typeface="Jameel Noori Nastaleeq" panose="02000503000000020004" pitchFamily="2" charset="-78"/>
                <a:cs typeface="Jameel Noori Nastaleeq" panose="02000503000000020004" pitchFamily="2" charset="-78"/>
              </a:rPr>
              <a:t>۔ اور </a:t>
            </a:r>
            <a:r>
              <a:rPr lang="ar-SA" sz="1300" dirty="0" err="1">
                <a:latin typeface="Jameel Noori Nastaleeq" panose="02000503000000020004" pitchFamily="2" charset="-78"/>
                <a:cs typeface="Jameel Noori Nastaleeq" panose="02000503000000020004" pitchFamily="2" charset="-78"/>
              </a:rPr>
              <a:t>فتنہ</a:t>
            </a:r>
            <a:r>
              <a:rPr lang="ar-SA" sz="1300" dirty="0">
                <a:latin typeface="Jameel Noori Nastaleeq" panose="02000503000000020004" pitchFamily="2" charset="-78"/>
                <a:cs typeface="Jameel Noori Nastaleeq" panose="02000503000000020004" pitchFamily="2" charset="-78"/>
              </a:rPr>
              <a:t> قتل </a:t>
            </a:r>
            <a:r>
              <a:rPr lang="ar-SA" sz="1300" dirty="0" err="1">
                <a:latin typeface="Jameel Noori Nastaleeq" panose="02000503000000020004" pitchFamily="2" charset="-78"/>
                <a:cs typeface="Jameel Noori Nastaleeq" panose="02000503000000020004" pitchFamily="2" charset="-78"/>
              </a:rPr>
              <a:t>سے</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بھی</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بڑھ</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کر</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ہے</a:t>
            </a:r>
            <a:r>
              <a:rPr lang="ar-SA" sz="1300" dirty="0">
                <a:latin typeface="Jameel Noori Nastaleeq" panose="02000503000000020004" pitchFamily="2" charset="-78"/>
                <a:cs typeface="Jameel Noori Nastaleeq" panose="02000503000000020004" pitchFamily="2" charset="-78"/>
              </a:rPr>
              <a:t>۔ اور </a:t>
            </a:r>
            <a:r>
              <a:rPr lang="ar-SA" sz="1300" dirty="0" err="1">
                <a:latin typeface="Jameel Noori Nastaleeq" panose="02000503000000020004" pitchFamily="2" charset="-78"/>
                <a:cs typeface="Jameel Noori Nastaleeq" panose="02000503000000020004" pitchFamily="2" charset="-78"/>
              </a:rPr>
              <a:t>وہ</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لوگ</a:t>
            </a:r>
            <a:r>
              <a:rPr lang="ar-SA" sz="1300" dirty="0">
                <a:latin typeface="Jameel Noori Nastaleeq" panose="02000503000000020004" pitchFamily="2" charset="-78"/>
                <a:cs typeface="Jameel Noori Nastaleeq" panose="02000503000000020004" pitchFamily="2" charset="-78"/>
              </a:rPr>
              <a:t> تم </a:t>
            </a:r>
            <a:r>
              <a:rPr lang="ar-SA" sz="1300" dirty="0" err="1">
                <a:latin typeface="Jameel Noori Nastaleeq" panose="02000503000000020004" pitchFamily="2" charset="-78"/>
                <a:cs typeface="Jameel Noori Nastaleeq" panose="02000503000000020004" pitchFamily="2" charset="-78"/>
              </a:rPr>
              <a:t>سے</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ہمیشہ</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جنگ</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کرتے</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رہیں</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گے</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یہاں</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تک</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کہ</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اگر</a:t>
            </a:r>
            <a:r>
              <a:rPr lang="ar-SA" sz="1300" dirty="0">
                <a:latin typeface="Jameel Noori Nastaleeq" panose="02000503000000020004" pitchFamily="2" charset="-78"/>
                <a:cs typeface="Jameel Noori Nastaleeq" panose="02000503000000020004" pitchFamily="2" charset="-78"/>
              </a:rPr>
              <a:t> اُن </a:t>
            </a:r>
            <a:r>
              <a:rPr lang="ar-SA" sz="1300" dirty="0" err="1">
                <a:latin typeface="Jameel Noori Nastaleeq" panose="02000503000000020004" pitchFamily="2" charset="-78"/>
                <a:cs typeface="Jameel Noori Nastaleeq" panose="02000503000000020004" pitchFamily="2" charset="-78"/>
              </a:rPr>
              <a:t>میں</a:t>
            </a:r>
            <a:r>
              <a:rPr lang="ar-SA" sz="1300" dirty="0">
                <a:latin typeface="Jameel Noori Nastaleeq" panose="02000503000000020004" pitchFamily="2" charset="-78"/>
                <a:cs typeface="Jameel Noori Nastaleeq" panose="02000503000000020004" pitchFamily="2" charset="-78"/>
              </a:rPr>
              <a:t> طاقت </a:t>
            </a:r>
            <a:r>
              <a:rPr lang="ar-SA" sz="1300" dirty="0" err="1">
                <a:latin typeface="Jameel Noori Nastaleeq" panose="02000503000000020004" pitchFamily="2" charset="-78"/>
                <a:cs typeface="Jameel Noori Nastaleeq" panose="02000503000000020004" pitchFamily="2" charset="-78"/>
              </a:rPr>
              <a:t>ہو</a:t>
            </a:r>
            <a:r>
              <a:rPr lang="ar-SA" sz="1300" dirty="0">
                <a:latin typeface="Jameel Noori Nastaleeq" panose="02000503000000020004" pitchFamily="2" charset="-78"/>
                <a:cs typeface="Jameel Noori Nastaleeq" panose="02000503000000020004" pitchFamily="2" charset="-78"/>
              </a:rPr>
              <a:t> تو </a:t>
            </a:r>
            <a:r>
              <a:rPr lang="ar-SA" sz="1300" dirty="0" err="1">
                <a:latin typeface="Jameel Noori Nastaleeq" panose="02000503000000020004" pitchFamily="2" charset="-78"/>
                <a:cs typeface="Jameel Noori Nastaleeq" panose="02000503000000020004" pitchFamily="2" charset="-78"/>
              </a:rPr>
              <a:t>تمہیں</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تمہارے</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دین</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سے</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برگشتہ</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کر</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دیں</a:t>
            </a:r>
            <a:r>
              <a:rPr lang="ar-SA" sz="1300" dirty="0">
                <a:latin typeface="Jameel Noori Nastaleeq" panose="02000503000000020004" pitchFamily="2" charset="-78"/>
                <a:cs typeface="Jameel Noori Nastaleeq" panose="02000503000000020004" pitchFamily="2" charset="-78"/>
              </a:rPr>
              <a:t>۔ اور تم </a:t>
            </a:r>
            <a:r>
              <a:rPr lang="ar-SA" sz="1300" dirty="0" err="1">
                <a:latin typeface="Jameel Noori Nastaleeq" panose="02000503000000020004" pitchFamily="2" charset="-78"/>
                <a:cs typeface="Jameel Noori Nastaleeq" panose="02000503000000020004" pitchFamily="2" charset="-78"/>
              </a:rPr>
              <a:t>میں</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سے</a:t>
            </a:r>
            <a:r>
              <a:rPr lang="ar-SA" sz="1300" dirty="0">
                <a:latin typeface="Jameel Noori Nastaleeq" panose="02000503000000020004" pitchFamily="2" charset="-78"/>
                <a:cs typeface="Jameel Noori Nastaleeq" panose="02000503000000020004" pitchFamily="2" charset="-78"/>
              </a:rPr>
              <a:t> جو </a:t>
            </a:r>
            <a:r>
              <a:rPr lang="ar-SA" sz="1300" dirty="0" err="1">
                <a:latin typeface="Jameel Noori Nastaleeq" panose="02000503000000020004" pitchFamily="2" charset="-78"/>
                <a:cs typeface="Jameel Noori Nastaleeq" panose="02000503000000020004" pitchFamily="2" charset="-78"/>
              </a:rPr>
              <a:t>بھی</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اپنے</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دین</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سے</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برگشتہ</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ہو</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جائے</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پھر</a:t>
            </a:r>
            <a:r>
              <a:rPr lang="ar-SA" sz="1300" dirty="0">
                <a:latin typeface="Jameel Noori Nastaleeq" panose="02000503000000020004" pitchFamily="2" charset="-78"/>
                <a:cs typeface="Jameel Noori Nastaleeq" panose="02000503000000020004" pitchFamily="2" charset="-78"/>
              </a:rPr>
              <a:t> اس حال </a:t>
            </a:r>
            <a:r>
              <a:rPr lang="ar-SA" sz="1300" dirty="0" err="1">
                <a:latin typeface="Jameel Noori Nastaleeq" panose="02000503000000020004" pitchFamily="2" charset="-78"/>
                <a:cs typeface="Jameel Noori Nastaleeq" panose="02000503000000020004" pitchFamily="2" charset="-78"/>
              </a:rPr>
              <a:t>میں</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مرے</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کہ</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وہ</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کافر</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ہو</a:t>
            </a:r>
            <a:r>
              <a:rPr lang="ar-SA" sz="1300" dirty="0">
                <a:latin typeface="Jameel Noori Nastaleeq" panose="02000503000000020004" pitchFamily="2" charset="-78"/>
                <a:cs typeface="Jameel Noori Nastaleeq" panose="02000503000000020004" pitchFamily="2" charset="-78"/>
              </a:rPr>
              <a:t> تو </a:t>
            </a:r>
            <a:r>
              <a:rPr lang="ar-SA" sz="1300" dirty="0" err="1">
                <a:latin typeface="Jameel Noori Nastaleeq" panose="02000503000000020004" pitchFamily="2" charset="-78"/>
                <a:cs typeface="Jameel Noori Nastaleeq" panose="02000503000000020004" pitchFamily="2" charset="-78"/>
              </a:rPr>
              <a:t>یہی</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وہ</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لوگ</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ہیں</a:t>
            </a:r>
            <a:r>
              <a:rPr lang="ar-SA" sz="1300" dirty="0">
                <a:latin typeface="Jameel Noori Nastaleeq" panose="02000503000000020004" pitchFamily="2" charset="-78"/>
                <a:cs typeface="Jameel Noori Nastaleeq" panose="02000503000000020004" pitchFamily="2" charset="-78"/>
              </a:rPr>
              <a:t> جن </a:t>
            </a:r>
            <a:r>
              <a:rPr lang="ar-SA" sz="1300" dirty="0" err="1">
                <a:latin typeface="Jameel Noori Nastaleeq" panose="02000503000000020004" pitchFamily="2" charset="-78"/>
                <a:cs typeface="Jameel Noori Nastaleeq" panose="02000503000000020004" pitchFamily="2" charset="-78"/>
              </a:rPr>
              <a:t>کے</a:t>
            </a:r>
            <a:r>
              <a:rPr lang="ar-SA" sz="1300" dirty="0">
                <a:latin typeface="Jameel Noori Nastaleeq" panose="02000503000000020004" pitchFamily="2" charset="-78"/>
                <a:cs typeface="Jameel Noori Nastaleeq" panose="02000503000000020004" pitchFamily="2" charset="-78"/>
              </a:rPr>
              <a:t> اعمال </a:t>
            </a:r>
            <a:r>
              <a:rPr lang="ar-SA" sz="1300" dirty="0" err="1">
                <a:latin typeface="Jameel Noori Nastaleeq" panose="02000503000000020004" pitchFamily="2" charset="-78"/>
                <a:cs typeface="Jameel Noori Nastaleeq" panose="02000503000000020004" pitchFamily="2" charset="-78"/>
              </a:rPr>
              <a:t>دنیا</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میں</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بھی</a:t>
            </a:r>
            <a:r>
              <a:rPr lang="ar-SA" sz="1300" dirty="0">
                <a:latin typeface="Jameel Noori Nastaleeq" panose="02000503000000020004" pitchFamily="2" charset="-78"/>
                <a:cs typeface="Jameel Noori Nastaleeq" panose="02000503000000020004" pitchFamily="2" charset="-78"/>
              </a:rPr>
              <a:t> ضائع </a:t>
            </a:r>
            <a:r>
              <a:rPr lang="ar-SA" sz="1300" dirty="0" err="1">
                <a:latin typeface="Jameel Noori Nastaleeq" panose="02000503000000020004" pitchFamily="2" charset="-78"/>
                <a:cs typeface="Jameel Noori Nastaleeq" panose="02000503000000020004" pitchFamily="2" charset="-78"/>
              </a:rPr>
              <a:t>ہو</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گئے</a:t>
            </a:r>
            <a:r>
              <a:rPr lang="ar-SA" sz="1300" dirty="0">
                <a:latin typeface="Jameel Noori Nastaleeq" panose="02000503000000020004" pitchFamily="2" charset="-78"/>
                <a:cs typeface="Jameel Noori Nastaleeq" panose="02000503000000020004" pitchFamily="2" charset="-78"/>
              </a:rPr>
              <a:t> اور </a:t>
            </a:r>
            <a:r>
              <a:rPr lang="ar-SA" sz="1300" dirty="0" err="1">
                <a:latin typeface="Jameel Noori Nastaleeq" panose="02000503000000020004" pitchFamily="2" charset="-78"/>
                <a:cs typeface="Jameel Noori Nastaleeq" panose="02000503000000020004" pitchFamily="2" charset="-78"/>
              </a:rPr>
              <a:t>آخرت</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میں</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بھی</a:t>
            </a:r>
            <a:r>
              <a:rPr lang="ar-SA" sz="1300" dirty="0">
                <a:latin typeface="Jameel Noori Nastaleeq" panose="02000503000000020004" pitchFamily="2" charset="-78"/>
                <a:cs typeface="Jameel Noori Nastaleeq" panose="02000503000000020004" pitchFamily="2" charset="-78"/>
              </a:rPr>
              <a:t>۔ اور </a:t>
            </a:r>
            <a:r>
              <a:rPr lang="ar-SA" sz="1300" dirty="0" err="1">
                <a:latin typeface="Jameel Noori Nastaleeq" panose="02000503000000020004" pitchFamily="2" charset="-78"/>
                <a:cs typeface="Jameel Noori Nastaleeq" panose="02000503000000020004" pitchFamily="2" charset="-78"/>
              </a:rPr>
              <a:t>یہی</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وہ</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لوگ</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ہیں</a:t>
            </a:r>
            <a:r>
              <a:rPr lang="ar-SA" sz="1300" dirty="0">
                <a:latin typeface="Jameel Noori Nastaleeq" panose="02000503000000020004" pitchFamily="2" charset="-78"/>
                <a:cs typeface="Jameel Noori Nastaleeq" panose="02000503000000020004" pitchFamily="2" charset="-78"/>
              </a:rPr>
              <a:t> جو </a:t>
            </a:r>
            <a:r>
              <a:rPr lang="ar-SA" sz="1300" dirty="0" err="1">
                <a:latin typeface="Jameel Noori Nastaleeq" panose="02000503000000020004" pitchFamily="2" charset="-78"/>
                <a:cs typeface="Jameel Noori Nastaleeq" panose="02000503000000020004" pitchFamily="2" charset="-78"/>
              </a:rPr>
              <a:t>آگ</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والے</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ہیں</a:t>
            </a:r>
            <a:r>
              <a:rPr lang="ar-SA" sz="1300" dirty="0">
                <a:latin typeface="Jameel Noori Nastaleeq" panose="02000503000000020004" pitchFamily="2" charset="-78"/>
                <a:cs typeface="Jameel Noori Nastaleeq" panose="02000503000000020004" pitchFamily="2" charset="-78"/>
              </a:rPr>
              <a:t>۔ اُس </a:t>
            </a:r>
            <a:r>
              <a:rPr lang="ar-SA" sz="1300" dirty="0" err="1">
                <a:latin typeface="Jameel Noori Nastaleeq" panose="02000503000000020004" pitchFamily="2" charset="-78"/>
                <a:cs typeface="Jameel Noori Nastaleeq" panose="02000503000000020004" pitchFamily="2" charset="-78"/>
              </a:rPr>
              <a:t>میں</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وہ</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بہت</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لمبا</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عرصہ</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رہنے</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والے</a:t>
            </a:r>
            <a:r>
              <a:rPr lang="ar-SA" sz="1300" dirty="0">
                <a:latin typeface="Jameel Noori Nastaleeq" panose="02000503000000020004" pitchFamily="2" charset="-78"/>
                <a:cs typeface="Jameel Noori Nastaleeq" panose="02000503000000020004" pitchFamily="2" charset="-78"/>
              </a:rPr>
              <a:t> </a:t>
            </a:r>
            <a:r>
              <a:rPr lang="ar-SA" sz="1300" dirty="0" err="1">
                <a:latin typeface="Jameel Noori Nastaleeq" panose="02000503000000020004" pitchFamily="2" charset="-78"/>
                <a:cs typeface="Jameel Noori Nastaleeq" panose="02000503000000020004" pitchFamily="2" charset="-78"/>
              </a:rPr>
              <a:t>ہیں</a:t>
            </a:r>
            <a:r>
              <a:rPr lang="ar-SA" sz="1300" dirty="0">
                <a:latin typeface="Jameel Noori Nastaleeq" panose="02000503000000020004" pitchFamily="2" charset="-78"/>
                <a:cs typeface="Jameel Noori Nastaleeq" panose="02000503000000020004" pitchFamily="2" charset="-78"/>
              </a:rPr>
              <a:t>۔</a:t>
            </a:r>
            <a:endParaRPr lang="de-CH" sz="1300" dirty="0">
              <a:latin typeface="Jameel Noori Nastaleeq" panose="02000503000000020004" pitchFamily="2" charset="-78"/>
              <a:cs typeface="Jameel Noori Nastaleeq" panose="02000503000000020004" pitchFamily="2" charset="-78"/>
            </a:endParaRPr>
          </a:p>
          <a:p>
            <a:pPr marL="0" indent="0">
              <a:buNone/>
            </a:pPr>
            <a:endParaRPr lang="de-CH" sz="1300" dirty="0"/>
          </a:p>
          <a:p>
            <a:endParaRPr lang="de-CH" sz="1300" dirty="0"/>
          </a:p>
          <a:p>
            <a:endParaRPr lang="de-CH" sz="1300" dirty="0"/>
          </a:p>
        </p:txBody>
      </p:sp>
      <p:pic>
        <p:nvPicPr>
          <p:cNvPr id="5" name="Grafik 4" descr="Ein Bild, das Pinsel enthält.&#10;&#10;Automatisch generierte Beschreibung">
            <a:extLst>
              <a:ext uri="{FF2B5EF4-FFF2-40B4-BE49-F238E27FC236}">
                <a16:creationId xmlns:a16="http://schemas.microsoft.com/office/drawing/2014/main" id="{0E94B092-B6CF-455F-AEA0-41DEE4EFCA9A}"/>
              </a:ext>
            </a:extLst>
          </p:cNvPr>
          <p:cNvPicPr>
            <a:picLocks noChangeAspect="1"/>
          </p:cNvPicPr>
          <p:nvPr/>
        </p:nvPicPr>
        <p:blipFill rotWithShape="1">
          <a:blip r:embed="rId2"/>
          <a:srcRect l="13378" r="19028"/>
          <a:stretch/>
        </p:blipFill>
        <p:spPr>
          <a:xfrm>
            <a:off x="20" y="10"/>
            <a:ext cx="4635571" cy="6857990"/>
          </a:xfrm>
          <a:prstGeom prst="rect">
            <a:avLst/>
          </a:prstGeom>
          <a:effectLst/>
        </p:spPr>
      </p:pic>
      <p:cxnSp>
        <p:nvCxnSpPr>
          <p:cNvPr id="17"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8A3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4686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5994632-DB8A-4E41-AD6A-4D04D92C8399}"/>
              </a:ext>
            </a:extLst>
          </p:cNvPr>
          <p:cNvSpPr>
            <a:spLocks noGrp="1"/>
          </p:cNvSpPr>
          <p:nvPr>
            <p:ph type="title"/>
          </p:nvPr>
        </p:nvSpPr>
        <p:spPr>
          <a:xfrm>
            <a:off x="589560" y="856180"/>
            <a:ext cx="4560584" cy="1128068"/>
          </a:xfrm>
        </p:spPr>
        <p:txBody>
          <a:bodyPr anchor="ctr">
            <a:normAutofit/>
          </a:bodyPr>
          <a:lstStyle/>
          <a:p>
            <a:r>
              <a:rPr lang="de-CH" sz="4000"/>
              <a:t>1.Muharram</a:t>
            </a:r>
          </a:p>
        </p:txBody>
      </p:sp>
      <p:grpSp>
        <p:nvGrpSpPr>
          <p:cNvPr id="24" name="Group 2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5" name="Rectangle 2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a:extLst>
              <a:ext uri="{FF2B5EF4-FFF2-40B4-BE49-F238E27FC236}">
                <a16:creationId xmlns:a16="http://schemas.microsoft.com/office/drawing/2014/main" id="{A3280132-5A6B-4FFA-AA3E-4157BD942096}"/>
              </a:ext>
            </a:extLst>
          </p:cNvPr>
          <p:cNvSpPr>
            <a:spLocks noGrp="1"/>
          </p:cNvSpPr>
          <p:nvPr>
            <p:ph idx="1"/>
          </p:nvPr>
        </p:nvSpPr>
        <p:spPr>
          <a:xfrm>
            <a:off x="590719" y="2330505"/>
            <a:ext cx="4559425" cy="3979585"/>
          </a:xfrm>
        </p:spPr>
        <p:txBody>
          <a:bodyPr anchor="ctr">
            <a:normAutofit/>
          </a:bodyPr>
          <a:lstStyle/>
          <a:p>
            <a:r>
              <a:rPr lang="de-DE" sz="2000" dirty="0"/>
              <a:t>Erster Monat des islamischen Kalenders</a:t>
            </a:r>
          </a:p>
          <a:p>
            <a:r>
              <a:rPr lang="de-DE" sz="2000" dirty="0"/>
              <a:t>eine sehr schmerzhafte und düstere Erinnerung </a:t>
            </a:r>
          </a:p>
          <a:p>
            <a:r>
              <a:rPr lang="de-DE" sz="2000" dirty="0"/>
              <a:t>eine der größten Tragödien in der Geschichte des Islam</a:t>
            </a:r>
          </a:p>
          <a:p>
            <a:r>
              <a:rPr lang="de-DE" sz="2000" dirty="0"/>
              <a:t>die geliebten Enkel des Heiligen </a:t>
            </a:r>
            <a:r>
              <a:rPr lang="de-DE" sz="2000" dirty="0" err="1"/>
              <a:t>Propheten</a:t>
            </a:r>
            <a:r>
              <a:rPr lang="de-DE" sz="2000" baseline="30000" dirty="0" err="1"/>
              <a:t>SAW</a:t>
            </a:r>
            <a:r>
              <a:rPr lang="de-DE" sz="2000" baseline="30000" dirty="0"/>
              <a:t> </a:t>
            </a:r>
          </a:p>
          <a:p>
            <a:r>
              <a:rPr lang="de-DE" sz="2000" dirty="0"/>
              <a:t>Karbalah</a:t>
            </a:r>
          </a:p>
          <a:p>
            <a:endParaRPr lang="de-CH" sz="2000" dirty="0"/>
          </a:p>
        </p:txBody>
      </p:sp>
      <p:sp>
        <p:nvSpPr>
          <p:cNvPr id="30" name="Rectangle 2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a:extLst>
              <a:ext uri="{FF2B5EF4-FFF2-40B4-BE49-F238E27FC236}">
                <a16:creationId xmlns:a16="http://schemas.microsoft.com/office/drawing/2014/main" id="{CAD4766A-A45A-4F09-A439-542052313218}"/>
              </a:ext>
            </a:extLst>
          </p:cNvPr>
          <p:cNvPicPr>
            <a:picLocks noChangeAspect="1"/>
          </p:cNvPicPr>
          <p:nvPr/>
        </p:nvPicPr>
        <p:blipFill rotWithShape="1">
          <a:blip r:embed="rId2"/>
          <a:srcRect l="18149" r="18151" b="1"/>
          <a:stretch/>
        </p:blipFill>
        <p:spPr>
          <a:xfrm>
            <a:off x="5977788" y="799352"/>
            <a:ext cx="5425410" cy="5259296"/>
          </a:xfrm>
          <a:prstGeom prst="rect">
            <a:avLst/>
          </a:prstGeom>
        </p:spPr>
      </p:pic>
    </p:spTree>
    <p:extLst>
      <p:ext uri="{BB962C8B-B14F-4D97-AF65-F5344CB8AC3E}">
        <p14:creationId xmlns:p14="http://schemas.microsoft.com/office/powerpoint/2010/main" val="3552186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E2B50C4-73F7-464B-820A-FF9FAD4A2FD8}"/>
              </a:ext>
            </a:extLst>
          </p:cNvPr>
          <p:cNvSpPr>
            <a:spLocks noGrp="1"/>
          </p:cNvSpPr>
          <p:nvPr>
            <p:ph type="title"/>
          </p:nvPr>
        </p:nvSpPr>
        <p:spPr>
          <a:xfrm>
            <a:off x="838199" y="548464"/>
            <a:ext cx="3807187" cy="2228074"/>
          </a:xfrm>
        </p:spPr>
        <p:txBody>
          <a:bodyPr>
            <a:normAutofit/>
          </a:bodyPr>
          <a:lstStyle/>
          <a:p>
            <a:r>
              <a:rPr lang="de-CH" sz="3700" dirty="0"/>
              <a:t>2. Wer war Hadhrat </a:t>
            </a:r>
            <a:r>
              <a:rPr lang="de-DE" sz="3700" dirty="0"/>
              <a:t>Imam Hussain</a:t>
            </a:r>
            <a:r>
              <a:rPr lang="de-DE" sz="3700" baseline="30000" dirty="0"/>
              <a:t>RA</a:t>
            </a:r>
            <a:r>
              <a:rPr lang="de-CH" sz="3700" dirty="0"/>
              <a:t>?</a:t>
            </a:r>
          </a:p>
        </p:txBody>
      </p:sp>
      <p:sp>
        <p:nvSpPr>
          <p:cNvPr id="3" name="Inhaltsplatzhalter 2">
            <a:extLst>
              <a:ext uri="{FF2B5EF4-FFF2-40B4-BE49-F238E27FC236}">
                <a16:creationId xmlns:a16="http://schemas.microsoft.com/office/drawing/2014/main" id="{434F51A9-049E-4709-A412-B7E664F5B46B}"/>
              </a:ext>
            </a:extLst>
          </p:cNvPr>
          <p:cNvSpPr>
            <a:spLocks noGrp="1"/>
          </p:cNvSpPr>
          <p:nvPr>
            <p:ph idx="1"/>
          </p:nvPr>
        </p:nvSpPr>
        <p:spPr>
          <a:xfrm>
            <a:off x="838201" y="2962279"/>
            <a:ext cx="3799425" cy="3143241"/>
          </a:xfrm>
        </p:spPr>
        <p:txBody>
          <a:bodyPr>
            <a:normAutofit lnSpcReduction="10000"/>
          </a:bodyPr>
          <a:lstStyle/>
          <a:p>
            <a:r>
              <a:rPr lang="de-CH" sz="2000" dirty="0"/>
              <a:t>der Enkel des Heiligen </a:t>
            </a:r>
            <a:r>
              <a:rPr lang="de-DE" sz="2000" dirty="0"/>
              <a:t>Propheten </a:t>
            </a:r>
            <a:r>
              <a:rPr lang="de-DE" sz="2000" baseline="30000" dirty="0" err="1"/>
              <a:t>saw</a:t>
            </a:r>
            <a:r>
              <a:rPr lang="de-DE" sz="2000" dirty="0"/>
              <a:t>.</a:t>
            </a:r>
            <a:endParaRPr lang="de-CH" sz="2000" dirty="0"/>
          </a:p>
          <a:p>
            <a:r>
              <a:rPr lang="de-CH" sz="2000" dirty="0"/>
              <a:t>wurde sehr vom Ihm geliebt</a:t>
            </a:r>
          </a:p>
          <a:p>
            <a:r>
              <a:rPr lang="de-CH" sz="2000" dirty="0"/>
              <a:t>Der Heilige Prophet </a:t>
            </a:r>
            <a:r>
              <a:rPr lang="de-CH" sz="2000" baseline="30000" dirty="0" err="1"/>
              <a:t>saw</a:t>
            </a:r>
            <a:r>
              <a:rPr lang="de-CH" sz="2000" baseline="30000" dirty="0"/>
              <a:t>.</a:t>
            </a:r>
            <a:r>
              <a:rPr lang="de-CH" sz="2000" dirty="0"/>
              <a:t> sagte: «Hassan und Hussain werden die Führer der Jugend im Paradies sein.» </a:t>
            </a:r>
          </a:p>
          <a:p>
            <a:r>
              <a:rPr lang="de-CH" sz="2000" dirty="0"/>
              <a:t>Der heilige Prophet </a:t>
            </a:r>
            <a:r>
              <a:rPr lang="de-CH" sz="2000" baseline="30000" dirty="0" err="1"/>
              <a:t>saw</a:t>
            </a:r>
            <a:r>
              <a:rPr lang="de-CH" sz="2000" baseline="30000" dirty="0"/>
              <a:t>.</a:t>
            </a:r>
            <a:r>
              <a:rPr lang="de-CH" sz="2000" dirty="0"/>
              <a:t> Sagte: «O Allah! Ich liebe ihn. Liebe du ihn auch!»</a:t>
            </a:r>
          </a:p>
        </p:txBody>
      </p:sp>
      <p:pic>
        <p:nvPicPr>
          <p:cNvPr id="6" name="Grafik 5" descr="Ein Bild, das Gebäude, sitzend, Front, groß enthält.&#10;&#10;Automatisch generierte Beschreibung">
            <a:extLst>
              <a:ext uri="{FF2B5EF4-FFF2-40B4-BE49-F238E27FC236}">
                <a16:creationId xmlns:a16="http://schemas.microsoft.com/office/drawing/2014/main" id="{498E139A-959B-4F38-8D6C-2A48A643943F}"/>
              </a:ext>
            </a:extLst>
          </p:cNvPr>
          <p:cNvPicPr>
            <a:picLocks noChangeAspect="1"/>
          </p:cNvPicPr>
          <p:nvPr/>
        </p:nvPicPr>
        <p:blipFill rotWithShape="1">
          <a:blip r:embed="rId2"/>
          <a:srcRect l="6695" r="14766"/>
          <a:stretch/>
        </p:blipFill>
        <p:spPr>
          <a:xfrm>
            <a:off x="5010386" y="10"/>
            <a:ext cx="7181613" cy="6857990"/>
          </a:xfrm>
          <a:prstGeom prst="rect">
            <a:avLst/>
          </a:prstGeom>
          <a:effectLst/>
        </p:spPr>
      </p:pic>
      <p:cxnSp>
        <p:nvCxnSpPr>
          <p:cNvPr id="8" name="Gerader Verbinder 7">
            <a:extLst>
              <a:ext uri="{FF2B5EF4-FFF2-40B4-BE49-F238E27FC236}">
                <a16:creationId xmlns:a16="http://schemas.microsoft.com/office/drawing/2014/main" id="{2C9DDD91-38E7-4205-8B44-6013C36303E4}"/>
              </a:ext>
            </a:extLst>
          </p:cNvPr>
          <p:cNvCxnSpPr/>
          <p:nvPr/>
        </p:nvCxnSpPr>
        <p:spPr>
          <a:xfrm>
            <a:off x="934948" y="2630184"/>
            <a:ext cx="3400746" cy="0"/>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042694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4DC279-674B-4107-A188-4D1D3F5BB913}"/>
              </a:ext>
            </a:extLst>
          </p:cNvPr>
          <p:cNvSpPr>
            <a:spLocks noGrp="1"/>
          </p:cNvSpPr>
          <p:nvPr>
            <p:ph type="title"/>
          </p:nvPr>
        </p:nvSpPr>
        <p:spPr>
          <a:xfrm>
            <a:off x="4965430" y="629268"/>
            <a:ext cx="6586491" cy="1286160"/>
          </a:xfrm>
        </p:spPr>
        <p:txBody>
          <a:bodyPr anchor="b">
            <a:normAutofit/>
          </a:bodyPr>
          <a:lstStyle/>
          <a:p>
            <a:r>
              <a:rPr lang="de-CH" sz="4100"/>
              <a:t>3.1 Das tragische Ereignis in Karbalah </a:t>
            </a:r>
          </a:p>
        </p:txBody>
      </p:sp>
      <p:sp>
        <p:nvSpPr>
          <p:cNvPr id="3" name="Inhaltsplatzhalter 2">
            <a:extLst>
              <a:ext uri="{FF2B5EF4-FFF2-40B4-BE49-F238E27FC236}">
                <a16:creationId xmlns:a16="http://schemas.microsoft.com/office/drawing/2014/main" id="{FE4B6EF6-DF18-4293-9CA1-2902FBCC2315}"/>
              </a:ext>
            </a:extLst>
          </p:cNvPr>
          <p:cNvSpPr>
            <a:spLocks noGrp="1"/>
          </p:cNvSpPr>
          <p:nvPr>
            <p:ph idx="1"/>
          </p:nvPr>
        </p:nvSpPr>
        <p:spPr>
          <a:xfrm>
            <a:off x="4965431" y="2438400"/>
            <a:ext cx="6586489" cy="3785419"/>
          </a:xfrm>
        </p:spPr>
        <p:txBody>
          <a:bodyPr>
            <a:normAutofit/>
          </a:bodyPr>
          <a:lstStyle/>
          <a:p>
            <a:r>
              <a:rPr lang="de-DE" sz="2000" dirty="0"/>
              <a:t>Hadhrat Amir </a:t>
            </a:r>
            <a:r>
              <a:rPr lang="de-DE" sz="2000" dirty="0" err="1"/>
              <a:t>Muawiyah</a:t>
            </a:r>
            <a:r>
              <a:rPr lang="de-DE" sz="2000" baseline="30000" dirty="0" err="1"/>
              <a:t>RA</a:t>
            </a:r>
            <a:r>
              <a:rPr lang="de-DE" sz="2000" dirty="0"/>
              <a:t>, der nach Hadhrat </a:t>
            </a:r>
            <a:r>
              <a:rPr lang="de-DE" sz="2000" dirty="0" err="1"/>
              <a:t>Ali</a:t>
            </a:r>
            <a:r>
              <a:rPr lang="de-DE" sz="2000" baseline="30000" dirty="0" err="1"/>
              <a:t>RA</a:t>
            </a:r>
            <a:r>
              <a:rPr lang="de-DE" sz="2000" dirty="0"/>
              <a:t> den Anspruch erhob, der Kalif zu sein</a:t>
            </a:r>
          </a:p>
          <a:p>
            <a:r>
              <a:rPr lang="de-DE" sz="2000" dirty="0"/>
              <a:t>ernannte seinen Sohn Yazeed zu seinem Nachfolger</a:t>
            </a:r>
          </a:p>
          <a:p>
            <a:r>
              <a:rPr lang="de-DE" sz="2000" dirty="0"/>
              <a:t>Yazeed übernahm die Führung und wies die Muslime an.</a:t>
            </a:r>
          </a:p>
          <a:p>
            <a:r>
              <a:rPr lang="de-DE" sz="2000" dirty="0"/>
              <a:t>ihm </a:t>
            </a:r>
            <a:r>
              <a:rPr lang="de-DE" sz="2000" i="1" dirty="0" err="1"/>
              <a:t>Baiʿat</a:t>
            </a:r>
            <a:r>
              <a:rPr lang="de-DE" sz="2000" i="1" dirty="0"/>
              <a:t> , </a:t>
            </a:r>
            <a:r>
              <a:rPr lang="de-DE" sz="2000" dirty="0"/>
              <a:t>völlige Loyalität und Gehorsam zu versprechen</a:t>
            </a:r>
          </a:p>
          <a:p>
            <a:pPr marL="0" indent="0" algn="l">
              <a:buNone/>
            </a:pPr>
            <a:r>
              <a:rPr lang="de-DE" sz="2000" dirty="0"/>
              <a:t>Hadhrat Imam Hussain</a:t>
            </a:r>
            <a:r>
              <a:rPr lang="de-DE" sz="2000" baseline="30000" dirty="0"/>
              <a:t>RA</a:t>
            </a:r>
            <a:r>
              <a:rPr lang="de-DE" sz="2000" dirty="0"/>
              <a:t>, Hadhrat Abdullah bin </a:t>
            </a:r>
            <a:r>
              <a:rPr lang="de-DE" sz="2000" dirty="0" err="1"/>
              <a:t>Umar</a:t>
            </a:r>
            <a:r>
              <a:rPr lang="de-DE" sz="2000" baseline="30000" dirty="0" err="1"/>
              <a:t>RA</a:t>
            </a:r>
            <a:r>
              <a:rPr lang="de-DE" sz="2000" dirty="0"/>
              <a:t> und Hadhrat Abdullah bin </a:t>
            </a:r>
            <a:r>
              <a:rPr lang="de-DE" sz="2000" dirty="0" err="1"/>
              <a:t>Zubair</a:t>
            </a:r>
            <a:r>
              <a:rPr lang="de-DE" sz="2000" baseline="30000" dirty="0" err="1"/>
              <a:t>RA</a:t>
            </a:r>
            <a:r>
              <a:rPr lang="de-DE" sz="2000" baseline="30000" dirty="0"/>
              <a:t>   </a:t>
            </a:r>
            <a:r>
              <a:rPr lang="de-DE" sz="2000" dirty="0"/>
              <a:t>weigerten das </a:t>
            </a:r>
            <a:r>
              <a:rPr lang="de-DE" sz="2000" dirty="0" err="1"/>
              <a:t>Bai`at</a:t>
            </a:r>
            <a:r>
              <a:rPr lang="de-DE" sz="2000" dirty="0"/>
              <a:t> zu leisten</a:t>
            </a:r>
          </a:p>
          <a:p>
            <a:r>
              <a:rPr lang="de-DE" sz="2000" dirty="0"/>
              <a:t>Sie waren der Ansicht: Kalifat wird von Gott bestimmt </a:t>
            </a:r>
          </a:p>
          <a:p>
            <a:r>
              <a:rPr lang="de-DE" sz="2000" dirty="0"/>
              <a:t>Kann nicht einfach vererbt werden </a:t>
            </a:r>
            <a:endParaRPr lang="de-CH" sz="2000" dirty="0"/>
          </a:p>
        </p:txBody>
      </p:sp>
      <p:pic>
        <p:nvPicPr>
          <p:cNvPr id="4" name="Grafik 3" descr="Ein Bild, das Gebäude, Stadt enthält.&#10;&#10;Automatisch generierte Beschreibung">
            <a:extLst>
              <a:ext uri="{FF2B5EF4-FFF2-40B4-BE49-F238E27FC236}">
                <a16:creationId xmlns:a16="http://schemas.microsoft.com/office/drawing/2014/main" id="{4F5260DB-CE5F-4819-B768-545CECD7EEB8}"/>
              </a:ext>
            </a:extLst>
          </p:cNvPr>
          <p:cNvPicPr>
            <a:picLocks noChangeAspect="1"/>
          </p:cNvPicPr>
          <p:nvPr/>
        </p:nvPicPr>
        <p:blipFill rotWithShape="1">
          <a:blip r:embed="rId2"/>
          <a:srcRect l="29846" r="29260"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58149"/>
            </a:solidFill>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58A0928E-91DB-47BB-8ECC-719F54378FB2}"/>
              </a:ext>
            </a:extLst>
          </p:cNvPr>
          <p:cNvCxnSpPr>
            <a:cxnSpLocks/>
          </p:cNvCxnSpPr>
          <p:nvPr/>
        </p:nvCxnSpPr>
        <p:spPr>
          <a:xfrm>
            <a:off x="4965430" y="2115117"/>
            <a:ext cx="6424864" cy="0"/>
          </a:xfrm>
          <a:prstGeom prst="line">
            <a:avLst/>
          </a:prstGeom>
          <a:ln>
            <a:solidFill>
              <a:srgbClr val="FFC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712531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FF81F8D5-515A-45DC-B296-30AB11F2C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E148ACB-241D-48A8-922E-11362C2E6428}"/>
              </a:ext>
            </a:extLst>
          </p:cNvPr>
          <p:cNvSpPr>
            <a:spLocks noGrp="1"/>
          </p:cNvSpPr>
          <p:nvPr>
            <p:ph type="title"/>
          </p:nvPr>
        </p:nvSpPr>
        <p:spPr>
          <a:xfrm>
            <a:off x="581646" y="349664"/>
            <a:ext cx="5845571" cy="1638377"/>
          </a:xfrm>
        </p:spPr>
        <p:txBody>
          <a:bodyPr anchor="b">
            <a:normAutofit/>
          </a:bodyPr>
          <a:lstStyle/>
          <a:p>
            <a:r>
              <a:rPr lang="de-CH" sz="4800"/>
              <a:t>3.2 Das tragische Ereignis in Karbalah </a:t>
            </a:r>
          </a:p>
        </p:txBody>
      </p:sp>
      <p:sp>
        <p:nvSpPr>
          <p:cNvPr id="3" name="Inhaltsplatzhalter 2">
            <a:extLst>
              <a:ext uri="{FF2B5EF4-FFF2-40B4-BE49-F238E27FC236}">
                <a16:creationId xmlns:a16="http://schemas.microsoft.com/office/drawing/2014/main" id="{54D0412D-5B1A-494A-BB22-522F6019DFCC}"/>
              </a:ext>
            </a:extLst>
          </p:cNvPr>
          <p:cNvSpPr>
            <a:spLocks noGrp="1"/>
          </p:cNvSpPr>
          <p:nvPr>
            <p:ph idx="1"/>
          </p:nvPr>
        </p:nvSpPr>
        <p:spPr>
          <a:xfrm>
            <a:off x="587988" y="2620641"/>
            <a:ext cx="5837750" cy="3023702"/>
          </a:xfrm>
        </p:spPr>
        <p:txBody>
          <a:bodyPr anchor="ctr">
            <a:normAutofit/>
          </a:bodyPr>
          <a:lstStyle/>
          <a:p>
            <a:r>
              <a:rPr lang="de-DE" sz="2000" dirty="0"/>
              <a:t>die Seite </a:t>
            </a:r>
            <a:r>
              <a:rPr lang="de-DE" sz="2000" dirty="0" err="1"/>
              <a:t>Yazeeds</a:t>
            </a:r>
            <a:r>
              <a:rPr lang="de-DE" sz="2000" dirty="0"/>
              <a:t> begann Druck auszuüben</a:t>
            </a:r>
          </a:p>
          <a:p>
            <a:r>
              <a:rPr lang="de-DE" sz="2000" dirty="0"/>
              <a:t>Auswanderung von </a:t>
            </a:r>
            <a:r>
              <a:rPr lang="de-DE" sz="2000" dirty="0" err="1"/>
              <a:t>Hadhrat</a:t>
            </a:r>
            <a:r>
              <a:rPr lang="de-DE" sz="2000" dirty="0"/>
              <a:t> Imam </a:t>
            </a:r>
            <a:r>
              <a:rPr lang="de-DE" sz="2000" dirty="0" err="1"/>
              <a:t>Hussain</a:t>
            </a:r>
            <a:r>
              <a:rPr lang="de-DE" sz="2000" baseline="30000" dirty="0" err="1"/>
              <a:t>RA</a:t>
            </a:r>
            <a:r>
              <a:rPr lang="de-DE" sz="2000" baseline="30000" dirty="0"/>
              <a:t>  </a:t>
            </a:r>
            <a:r>
              <a:rPr lang="de-DE" sz="2000" dirty="0"/>
              <a:t>nach Mekka </a:t>
            </a:r>
          </a:p>
          <a:p>
            <a:r>
              <a:rPr lang="de-DE" sz="2000" dirty="0"/>
              <a:t>ihnen missfiel die Behandlung durch </a:t>
            </a:r>
            <a:r>
              <a:rPr lang="de-DE" sz="2000" dirty="0" err="1"/>
              <a:t>Yazeed</a:t>
            </a:r>
            <a:endParaRPr lang="de-DE" sz="2000" dirty="0"/>
          </a:p>
          <a:p>
            <a:r>
              <a:rPr lang="de-DE" sz="2000" dirty="0"/>
              <a:t>Treuegelöbnisse annehmen solle</a:t>
            </a:r>
          </a:p>
          <a:p>
            <a:r>
              <a:rPr lang="de-DE" sz="2000" dirty="0" err="1"/>
              <a:t>Hadhrat</a:t>
            </a:r>
            <a:r>
              <a:rPr lang="de-DE" sz="2000" dirty="0"/>
              <a:t> Imam </a:t>
            </a:r>
            <a:r>
              <a:rPr lang="de-DE" sz="2000" dirty="0" err="1"/>
              <a:t>Hussain</a:t>
            </a:r>
            <a:r>
              <a:rPr lang="de-DE" sz="2000" baseline="30000" dirty="0" err="1"/>
              <a:t>ra</a:t>
            </a:r>
            <a:r>
              <a:rPr lang="de-DE" sz="2000" baseline="30000" dirty="0"/>
              <a:t> </a:t>
            </a:r>
            <a:r>
              <a:rPr lang="de-DE" sz="2000" dirty="0"/>
              <a:t>hatte nicht die Absicht zu kämpfen, obwohl er das </a:t>
            </a:r>
            <a:r>
              <a:rPr lang="de-DE" sz="2000" dirty="0" err="1"/>
              <a:t>Bait</a:t>
            </a:r>
            <a:r>
              <a:rPr lang="de-DE" sz="2000" dirty="0"/>
              <a:t> nicht leistete. Er versuchte ständig die Versöhnung</a:t>
            </a:r>
            <a:endParaRPr lang="de-DE" sz="2000" baseline="30000" dirty="0"/>
          </a:p>
        </p:txBody>
      </p:sp>
      <p:sp>
        <p:nvSpPr>
          <p:cNvPr id="13" name="Rectangle 1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7"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a:extLst>
              <a:ext uri="{FF2B5EF4-FFF2-40B4-BE49-F238E27FC236}">
                <a16:creationId xmlns:a16="http://schemas.microsoft.com/office/drawing/2014/main" id="{9B5BD86B-68A4-4710-A088-8CDB92471096}"/>
              </a:ext>
            </a:extLst>
          </p:cNvPr>
          <p:cNvPicPr>
            <a:picLocks noChangeAspect="1"/>
          </p:cNvPicPr>
          <p:nvPr/>
        </p:nvPicPr>
        <p:blipFill rotWithShape="1">
          <a:blip r:embed="rId2"/>
          <a:srcRect r="-2" b="15631"/>
          <a:stretch/>
        </p:blipFill>
        <p:spPr>
          <a:xfrm>
            <a:off x="7421373" y="627954"/>
            <a:ext cx="4235516" cy="5353373"/>
          </a:xfrm>
          <a:prstGeom prst="rect">
            <a:avLst/>
          </a:prstGeom>
        </p:spPr>
      </p:pic>
      <p:sp>
        <p:nvSpPr>
          <p:cNvPr id="17" name="Rectangle 16">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74185"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1808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descr="Ein Bild, das Sonnenuntergang, Sonne, Hügel enthält.&#10;&#10;Automatisch generierte Beschreibung">
            <a:extLst>
              <a:ext uri="{FF2B5EF4-FFF2-40B4-BE49-F238E27FC236}">
                <a16:creationId xmlns:a16="http://schemas.microsoft.com/office/drawing/2014/main" id="{C77A16E1-126C-4E31-B1B8-4AFAA51E15B4}"/>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t="2271"/>
          <a:stretch/>
        </p:blipFill>
        <p:spPr>
          <a:xfrm>
            <a:off x="180975" y="182880"/>
            <a:ext cx="11823637" cy="6499784"/>
          </a:xfrm>
          <a:prstGeom prst="rect">
            <a:avLst/>
          </a:prstGeom>
        </p:spPr>
      </p:pic>
      <p:sp>
        <p:nvSpPr>
          <p:cNvPr id="2" name="Titel 1">
            <a:extLst>
              <a:ext uri="{FF2B5EF4-FFF2-40B4-BE49-F238E27FC236}">
                <a16:creationId xmlns:a16="http://schemas.microsoft.com/office/drawing/2014/main" id="{D3C8CFB0-BCA2-460A-8706-D85BB3AA088E}"/>
              </a:ext>
            </a:extLst>
          </p:cNvPr>
          <p:cNvSpPr>
            <a:spLocks noGrp="1"/>
          </p:cNvSpPr>
          <p:nvPr>
            <p:ph type="title"/>
          </p:nvPr>
        </p:nvSpPr>
        <p:spPr>
          <a:xfrm>
            <a:off x="838200" y="525195"/>
            <a:ext cx="10165218" cy="2806506"/>
          </a:xfrm>
        </p:spPr>
        <p:txBody>
          <a:bodyPr anchor="b">
            <a:normAutofit/>
          </a:bodyPr>
          <a:lstStyle/>
          <a:p>
            <a:r>
              <a:rPr lang="de-CH" sz="4000">
                <a:solidFill>
                  <a:srgbClr val="FFFFFF"/>
                </a:solidFill>
              </a:rPr>
              <a:t>3.3 Das tragische Ereignis in Karbalah </a:t>
            </a:r>
          </a:p>
        </p:txBody>
      </p:sp>
      <p:sp>
        <p:nvSpPr>
          <p:cNvPr id="3" name="Inhaltsplatzhalter 2">
            <a:extLst>
              <a:ext uri="{FF2B5EF4-FFF2-40B4-BE49-F238E27FC236}">
                <a16:creationId xmlns:a16="http://schemas.microsoft.com/office/drawing/2014/main" id="{C969E5FC-5AFF-4683-ACDB-65973A781203}"/>
              </a:ext>
            </a:extLst>
          </p:cNvPr>
          <p:cNvSpPr>
            <a:spLocks noGrp="1"/>
          </p:cNvSpPr>
          <p:nvPr>
            <p:ph idx="1"/>
          </p:nvPr>
        </p:nvSpPr>
        <p:spPr>
          <a:xfrm>
            <a:off x="838200" y="3526300"/>
            <a:ext cx="10165218" cy="2588458"/>
          </a:xfrm>
        </p:spPr>
        <p:txBody>
          <a:bodyPr>
            <a:normAutofit/>
          </a:bodyPr>
          <a:lstStyle/>
          <a:p>
            <a:r>
              <a:rPr lang="de-CH" sz="2000" dirty="0">
                <a:solidFill>
                  <a:srgbClr val="FFFFFF"/>
                </a:solidFill>
              </a:rPr>
              <a:t>Aus 72 Personen bestehende Karawane, die noch Tage von Kufa entfernt war, wurde von einem Heer von 1000 Personen gezwungen, in </a:t>
            </a:r>
            <a:r>
              <a:rPr lang="de-CH" sz="2000" dirty="0" err="1">
                <a:solidFill>
                  <a:srgbClr val="FFFFFF"/>
                </a:solidFill>
              </a:rPr>
              <a:t>Karbalah</a:t>
            </a:r>
            <a:r>
              <a:rPr lang="de-CH" sz="2000" dirty="0">
                <a:solidFill>
                  <a:srgbClr val="FFFFFF"/>
                </a:solidFill>
              </a:rPr>
              <a:t> ihr Lager aufzuschlagen. Etwa 30 bis 40 Personen bestanden darauf, bei ihm zu bleiben, zusammen mit seinen Familienmitgliedern. </a:t>
            </a:r>
          </a:p>
          <a:p>
            <a:r>
              <a:rPr lang="de-CH" sz="2000" dirty="0">
                <a:solidFill>
                  <a:srgbClr val="FFFFFF"/>
                </a:solidFill>
              </a:rPr>
              <a:t> </a:t>
            </a:r>
            <a:r>
              <a:rPr lang="de-DE" sz="2000" dirty="0" err="1">
                <a:solidFill>
                  <a:srgbClr val="FFFFFF"/>
                </a:solidFill>
              </a:rPr>
              <a:t>Hadhrat</a:t>
            </a:r>
            <a:r>
              <a:rPr lang="de-DE" sz="2000" dirty="0">
                <a:solidFill>
                  <a:srgbClr val="FFFFFF"/>
                </a:solidFill>
              </a:rPr>
              <a:t> Imam </a:t>
            </a:r>
            <a:r>
              <a:rPr lang="de-DE" sz="2000" dirty="0" err="1">
                <a:solidFill>
                  <a:srgbClr val="FFFFFF"/>
                </a:solidFill>
              </a:rPr>
              <a:t>Hussain</a:t>
            </a:r>
            <a:r>
              <a:rPr lang="de-DE" sz="2000" baseline="30000" dirty="0" err="1">
                <a:solidFill>
                  <a:srgbClr val="FFFFFF"/>
                </a:solidFill>
              </a:rPr>
              <a:t>RA</a:t>
            </a:r>
            <a:r>
              <a:rPr lang="de-DE" sz="2000" baseline="30000" dirty="0">
                <a:solidFill>
                  <a:srgbClr val="FFFFFF"/>
                </a:solidFill>
              </a:rPr>
              <a:t>  </a:t>
            </a:r>
            <a:r>
              <a:rPr lang="de-CH" sz="2000" dirty="0">
                <a:solidFill>
                  <a:srgbClr val="FFFFFF"/>
                </a:solidFill>
              </a:rPr>
              <a:t>sagte: Ich bin nicht gekommen  um zu kämpfen oder einen Krieg zu führen, sondern nur, um eine Besserung der Lage zu erreichen. Wenn ihr mich nicht weiterreisen lassen wollt, so erlaubt mir wenigstens die Rückkehr, oder bringt mich zu </a:t>
            </a:r>
            <a:r>
              <a:rPr lang="de-CH" sz="2000" dirty="0" err="1">
                <a:solidFill>
                  <a:srgbClr val="FFFFFF"/>
                </a:solidFill>
              </a:rPr>
              <a:t>Yazeed</a:t>
            </a:r>
            <a:r>
              <a:rPr lang="de-CH" sz="2000" dirty="0">
                <a:solidFill>
                  <a:srgbClr val="FFFFFF"/>
                </a:solidFill>
              </a:rPr>
              <a:t>, damit ich meinen Standpunkt äussern kann. </a:t>
            </a:r>
          </a:p>
        </p:txBody>
      </p:sp>
    </p:spTree>
    <p:extLst>
      <p:ext uri="{BB962C8B-B14F-4D97-AF65-F5344CB8AC3E}">
        <p14:creationId xmlns:p14="http://schemas.microsoft.com/office/powerpoint/2010/main" val="3365970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a:extLst>
              <a:ext uri="{FF2B5EF4-FFF2-40B4-BE49-F238E27FC236}">
                <a16:creationId xmlns:a16="http://schemas.microsoft.com/office/drawing/2014/main" id="{365DEEFB-C829-4843-A5C9-2387DC170D97}"/>
              </a:ext>
            </a:extLst>
          </p:cNvPr>
          <p:cNvPicPr>
            <a:picLocks noChangeAspect="1"/>
          </p:cNvPicPr>
          <p:nvPr/>
        </p:nvPicPr>
        <p:blipFill rotWithShape="1">
          <a:blip r:embed="rId2">
            <a:alphaModFix amt="60000"/>
          </a:blip>
          <a:srcRect b="12394"/>
          <a:stretch/>
        </p:blipFill>
        <p:spPr>
          <a:xfrm>
            <a:off x="187388" y="175336"/>
            <a:ext cx="11823637" cy="6499784"/>
          </a:xfrm>
          <a:prstGeom prst="rect">
            <a:avLst/>
          </a:prstGeom>
        </p:spPr>
      </p:pic>
      <p:sp>
        <p:nvSpPr>
          <p:cNvPr id="2" name="Titel 1">
            <a:extLst>
              <a:ext uri="{FF2B5EF4-FFF2-40B4-BE49-F238E27FC236}">
                <a16:creationId xmlns:a16="http://schemas.microsoft.com/office/drawing/2014/main" id="{7F9BA3CE-5062-45EF-94D6-34202A9D2B74}"/>
              </a:ext>
            </a:extLst>
          </p:cNvPr>
          <p:cNvSpPr>
            <a:spLocks noGrp="1"/>
          </p:cNvSpPr>
          <p:nvPr>
            <p:ph type="title"/>
          </p:nvPr>
        </p:nvSpPr>
        <p:spPr>
          <a:xfrm>
            <a:off x="838200" y="1990725"/>
            <a:ext cx="10165218" cy="390525"/>
          </a:xfrm>
        </p:spPr>
        <p:txBody>
          <a:bodyPr anchor="b">
            <a:normAutofit fontScale="90000"/>
          </a:bodyPr>
          <a:lstStyle/>
          <a:p>
            <a:r>
              <a:rPr lang="de-CH" sz="4000" dirty="0">
                <a:solidFill>
                  <a:srgbClr val="FFFFFF"/>
                </a:solidFill>
              </a:rPr>
              <a:t>3.4 Das tragische Ereignis in </a:t>
            </a:r>
            <a:r>
              <a:rPr lang="de-CH" sz="4000" dirty="0" err="1">
                <a:solidFill>
                  <a:srgbClr val="FFFFFF"/>
                </a:solidFill>
              </a:rPr>
              <a:t>Karbalah</a:t>
            </a:r>
            <a:r>
              <a:rPr lang="de-CH" sz="4000" dirty="0">
                <a:solidFill>
                  <a:srgbClr val="FFFFFF"/>
                </a:solidFill>
              </a:rPr>
              <a:t> </a:t>
            </a:r>
          </a:p>
        </p:txBody>
      </p:sp>
      <p:sp>
        <p:nvSpPr>
          <p:cNvPr id="3" name="Inhaltsplatzhalter 2">
            <a:extLst>
              <a:ext uri="{FF2B5EF4-FFF2-40B4-BE49-F238E27FC236}">
                <a16:creationId xmlns:a16="http://schemas.microsoft.com/office/drawing/2014/main" id="{1B532681-9FBA-46E6-9FE7-5BED61C0C401}"/>
              </a:ext>
            </a:extLst>
          </p:cNvPr>
          <p:cNvSpPr>
            <a:spLocks noGrp="1"/>
          </p:cNvSpPr>
          <p:nvPr>
            <p:ph idx="1"/>
          </p:nvPr>
        </p:nvSpPr>
        <p:spPr>
          <a:xfrm>
            <a:off x="838200" y="2798091"/>
            <a:ext cx="10165218" cy="3364584"/>
          </a:xfrm>
        </p:spPr>
        <p:txBody>
          <a:bodyPr>
            <a:normAutofit lnSpcReduction="10000"/>
          </a:bodyPr>
          <a:lstStyle/>
          <a:p>
            <a:r>
              <a:rPr lang="de-CH" sz="2000" dirty="0">
                <a:solidFill>
                  <a:srgbClr val="FFFFFF"/>
                </a:solidFill>
              </a:rPr>
              <a:t>Am 10 </a:t>
            </a:r>
            <a:r>
              <a:rPr lang="de-CH" sz="2000" dirty="0" err="1">
                <a:solidFill>
                  <a:srgbClr val="FFFFFF"/>
                </a:solidFill>
              </a:rPr>
              <a:t>Muahrramul</a:t>
            </a:r>
            <a:r>
              <a:rPr lang="de-CH" sz="2000" dirty="0">
                <a:solidFill>
                  <a:srgbClr val="FFFFFF"/>
                </a:solidFill>
              </a:rPr>
              <a:t>-Haram 61 n. H. </a:t>
            </a:r>
          </a:p>
          <a:p>
            <a:r>
              <a:rPr lang="de-CH" sz="2000" dirty="0">
                <a:solidFill>
                  <a:srgbClr val="FFFFFF"/>
                </a:solidFill>
              </a:rPr>
              <a:t>Mord an seinen Söhne und Brüdern in </a:t>
            </a:r>
            <a:r>
              <a:rPr lang="de-CH" sz="2000" dirty="0" err="1">
                <a:solidFill>
                  <a:srgbClr val="FFFFFF"/>
                </a:solidFill>
              </a:rPr>
              <a:t>Karbalah</a:t>
            </a:r>
            <a:r>
              <a:rPr lang="de-CH" sz="2000" dirty="0">
                <a:solidFill>
                  <a:srgbClr val="FFFFFF"/>
                </a:solidFill>
              </a:rPr>
              <a:t> </a:t>
            </a:r>
          </a:p>
          <a:p>
            <a:r>
              <a:rPr lang="de-CH" sz="2000" dirty="0" err="1">
                <a:solidFill>
                  <a:srgbClr val="FFFFFF"/>
                </a:solidFill>
              </a:rPr>
              <a:t>Hadhrat</a:t>
            </a:r>
            <a:r>
              <a:rPr lang="de-CH" sz="2000" dirty="0">
                <a:solidFill>
                  <a:srgbClr val="FFFFFF"/>
                </a:solidFill>
              </a:rPr>
              <a:t> Imam Hussain sein Körper wurde 33 mit Speeren und 43 mal von Schwertern verwundet</a:t>
            </a:r>
          </a:p>
          <a:p>
            <a:r>
              <a:rPr lang="de-CH" sz="2000" dirty="0" err="1">
                <a:solidFill>
                  <a:srgbClr val="FFFFFF"/>
                </a:solidFill>
              </a:rPr>
              <a:t>Shimar</a:t>
            </a:r>
            <a:r>
              <a:rPr lang="de-CH" sz="2000" dirty="0">
                <a:solidFill>
                  <a:srgbClr val="FFFFFF"/>
                </a:solidFill>
              </a:rPr>
              <a:t> </a:t>
            </a:r>
            <a:r>
              <a:rPr lang="de-CH" sz="2000" dirty="0" err="1">
                <a:solidFill>
                  <a:srgbClr val="FFFFFF"/>
                </a:solidFill>
              </a:rPr>
              <a:t>Dhil</a:t>
            </a:r>
            <a:r>
              <a:rPr lang="de-CH" sz="2000" dirty="0">
                <a:solidFill>
                  <a:srgbClr val="FFFFFF"/>
                </a:solidFill>
              </a:rPr>
              <a:t> </a:t>
            </a:r>
            <a:r>
              <a:rPr lang="de-CH" sz="2000" dirty="0" err="1">
                <a:solidFill>
                  <a:srgbClr val="FFFFFF"/>
                </a:solidFill>
              </a:rPr>
              <a:t>Jaoshann</a:t>
            </a:r>
            <a:r>
              <a:rPr lang="de-CH" sz="2000" dirty="0">
                <a:solidFill>
                  <a:srgbClr val="FFFFFF"/>
                </a:solidFill>
              </a:rPr>
              <a:t> sein Kämpfer traf mit einem Schwert </a:t>
            </a:r>
            <a:r>
              <a:rPr lang="de-CH" sz="2000" dirty="0" err="1">
                <a:solidFill>
                  <a:srgbClr val="FFFFFF"/>
                </a:solidFill>
              </a:rPr>
              <a:t>Hadhrat</a:t>
            </a:r>
            <a:r>
              <a:rPr lang="de-CH" sz="2000" dirty="0">
                <a:solidFill>
                  <a:srgbClr val="FFFFFF"/>
                </a:solidFill>
              </a:rPr>
              <a:t> Imam Hussain seine linke Hand, woraufhin diese zu Boden fiel.</a:t>
            </a:r>
          </a:p>
          <a:p>
            <a:r>
              <a:rPr lang="de-CH" sz="2000" dirty="0">
                <a:solidFill>
                  <a:srgbClr val="FFFFFF"/>
                </a:solidFill>
              </a:rPr>
              <a:t>Daraufhin durchbohrte der Speer von dem Übeltäter Sinan Bin Anas </a:t>
            </a:r>
            <a:r>
              <a:rPr lang="de-CH" sz="2000" dirty="0" err="1">
                <a:solidFill>
                  <a:srgbClr val="FFFFFF"/>
                </a:solidFill>
              </a:rPr>
              <a:t>Nukhai</a:t>
            </a:r>
            <a:r>
              <a:rPr lang="de-CH" sz="2000" dirty="0">
                <a:solidFill>
                  <a:srgbClr val="FFFFFF"/>
                </a:solidFill>
              </a:rPr>
              <a:t> seinen Bauch. Als er das Speer rauszog, wanderte die Seele von </a:t>
            </a:r>
            <a:r>
              <a:rPr lang="de-CH" sz="2000" dirty="0" err="1">
                <a:solidFill>
                  <a:srgbClr val="FFFFFF"/>
                </a:solidFill>
              </a:rPr>
              <a:t>Hadhrat</a:t>
            </a:r>
            <a:r>
              <a:rPr lang="de-CH" sz="2000" dirty="0">
                <a:solidFill>
                  <a:srgbClr val="FFFFFF"/>
                </a:solidFill>
              </a:rPr>
              <a:t> Imam </a:t>
            </a:r>
            <a:r>
              <a:rPr lang="de-CH" sz="2000" dirty="0" err="1">
                <a:solidFill>
                  <a:srgbClr val="FFFFFF"/>
                </a:solidFill>
              </a:rPr>
              <a:t>Hussain</a:t>
            </a:r>
            <a:r>
              <a:rPr lang="de-CH" sz="2000" baseline="30000" dirty="0" err="1">
                <a:solidFill>
                  <a:srgbClr val="FFFFFF"/>
                </a:solidFill>
              </a:rPr>
              <a:t>ra</a:t>
            </a:r>
            <a:r>
              <a:rPr lang="de-CH" sz="2000" baseline="30000" dirty="0">
                <a:solidFill>
                  <a:srgbClr val="FFFFFF"/>
                </a:solidFill>
              </a:rPr>
              <a:t>  </a:t>
            </a:r>
            <a:r>
              <a:rPr lang="de-CH" sz="2000" dirty="0">
                <a:solidFill>
                  <a:srgbClr val="FFFFFF"/>
                </a:solidFill>
              </a:rPr>
              <a:t>zum Himmel. </a:t>
            </a:r>
          </a:p>
          <a:p>
            <a:r>
              <a:rPr lang="de-CH" sz="2000" dirty="0">
                <a:solidFill>
                  <a:srgbClr val="FFFFFF"/>
                </a:solidFill>
              </a:rPr>
              <a:t>Der verheissene </a:t>
            </a:r>
            <a:r>
              <a:rPr lang="de-CH" sz="2000" dirty="0" err="1">
                <a:solidFill>
                  <a:srgbClr val="FFFFFF"/>
                </a:solidFill>
              </a:rPr>
              <a:t>Messias</a:t>
            </a:r>
            <a:r>
              <a:rPr lang="de-CH" sz="2000" baseline="30000" dirty="0" err="1">
                <a:solidFill>
                  <a:srgbClr val="FFFFFF"/>
                </a:solidFill>
              </a:rPr>
              <a:t>as</a:t>
            </a:r>
            <a:r>
              <a:rPr lang="de-CH" sz="2000" baseline="30000" dirty="0">
                <a:solidFill>
                  <a:srgbClr val="FFFFFF"/>
                </a:solidFill>
              </a:rPr>
              <a:t> </a:t>
            </a:r>
            <a:r>
              <a:rPr lang="de-CH" sz="2000" dirty="0">
                <a:solidFill>
                  <a:srgbClr val="FFFFFF"/>
                </a:solidFill>
              </a:rPr>
              <a:t>sagt: «</a:t>
            </a:r>
            <a:r>
              <a:rPr lang="de-CH" sz="2000" dirty="0" err="1">
                <a:solidFill>
                  <a:srgbClr val="FFFFFF"/>
                </a:solidFill>
              </a:rPr>
              <a:t>Yazid</a:t>
            </a:r>
            <a:r>
              <a:rPr lang="de-CH" sz="2000" dirty="0">
                <a:solidFill>
                  <a:srgbClr val="FFFFFF"/>
                </a:solidFill>
              </a:rPr>
              <a:t> der Unreine, hat diese Ungerechtigkeit gegen den Enkel des Heiligen </a:t>
            </a:r>
            <a:r>
              <a:rPr lang="de-CH" sz="2000" dirty="0" err="1">
                <a:solidFill>
                  <a:srgbClr val="FFFFFF"/>
                </a:solidFill>
              </a:rPr>
              <a:t>Propheten</a:t>
            </a:r>
            <a:r>
              <a:rPr lang="de-CH" sz="2000" baseline="30000" dirty="0" err="1">
                <a:solidFill>
                  <a:srgbClr val="FFFFFF"/>
                </a:solidFill>
              </a:rPr>
              <a:t>saw</a:t>
            </a:r>
            <a:r>
              <a:rPr lang="de-CH" sz="2000" baseline="30000" dirty="0">
                <a:solidFill>
                  <a:srgbClr val="FFFFFF"/>
                </a:solidFill>
              </a:rPr>
              <a:t> </a:t>
            </a:r>
            <a:r>
              <a:rPr lang="de-CH" sz="2000" dirty="0">
                <a:solidFill>
                  <a:srgbClr val="FFFFFF"/>
                </a:solidFill>
              </a:rPr>
              <a:t>begangen, aber Gott hat seinen Zorn schnell über sie gebracht. </a:t>
            </a:r>
            <a:endParaRPr lang="de-CH" sz="2000" baseline="30000" dirty="0">
              <a:solidFill>
                <a:srgbClr val="FFFFFF"/>
              </a:solidFill>
            </a:endParaRPr>
          </a:p>
        </p:txBody>
      </p:sp>
    </p:spTree>
    <p:extLst>
      <p:ext uri="{BB962C8B-B14F-4D97-AF65-F5344CB8AC3E}">
        <p14:creationId xmlns:p14="http://schemas.microsoft.com/office/powerpoint/2010/main" val="959633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3E1883A-4E22-4ADA-89D4-2AF385AC5B62}"/>
              </a:ext>
            </a:extLst>
          </p:cNvPr>
          <p:cNvSpPr>
            <a:spLocks noGrp="1"/>
          </p:cNvSpPr>
          <p:nvPr>
            <p:ph type="title"/>
          </p:nvPr>
        </p:nvSpPr>
        <p:spPr>
          <a:xfrm>
            <a:off x="517889" y="4883544"/>
            <a:ext cx="3876086" cy="1556907"/>
          </a:xfrm>
        </p:spPr>
        <p:txBody>
          <a:bodyPr anchor="ctr">
            <a:normAutofit/>
          </a:bodyPr>
          <a:lstStyle/>
          <a:p>
            <a:r>
              <a:rPr lang="de-CH" sz="2500"/>
              <a:t>Wie benehmen sich Muslime während dem heiligen Monat Muharram?</a:t>
            </a:r>
          </a:p>
        </p:txBody>
      </p:sp>
      <p:sp>
        <p:nvSpPr>
          <p:cNvPr id="11" name="Rectangle 10">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descr="Ein Bild, das draußen, Licht, Wasser, Verkehr enthält.&#10;&#10;Automatisch generierte Beschreibung">
            <a:extLst>
              <a:ext uri="{FF2B5EF4-FFF2-40B4-BE49-F238E27FC236}">
                <a16:creationId xmlns:a16="http://schemas.microsoft.com/office/drawing/2014/main" id="{E5CEF720-3922-4B72-8F89-22FD30A37BA4}"/>
              </a:ext>
            </a:extLst>
          </p:cNvPr>
          <p:cNvPicPr>
            <a:picLocks noChangeAspect="1"/>
          </p:cNvPicPr>
          <p:nvPr/>
        </p:nvPicPr>
        <p:blipFill rotWithShape="1">
          <a:blip r:embed="rId2"/>
          <a:srcRect t="35329" b="4989"/>
          <a:stretch/>
        </p:blipFill>
        <p:spPr>
          <a:xfrm>
            <a:off x="959205" y="364142"/>
            <a:ext cx="10369645" cy="3867993"/>
          </a:xfrm>
          <a:prstGeom prst="rect">
            <a:avLst/>
          </a:prstGeom>
        </p:spPr>
      </p:pic>
      <p:sp>
        <p:nvSpPr>
          <p:cNvPr id="15" name="Rectangle 14">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a:extLst>
              <a:ext uri="{FF2B5EF4-FFF2-40B4-BE49-F238E27FC236}">
                <a16:creationId xmlns:a16="http://schemas.microsoft.com/office/drawing/2014/main" id="{67EBB996-1304-4015-A054-6F12B7F176B7}"/>
              </a:ext>
            </a:extLst>
          </p:cNvPr>
          <p:cNvSpPr>
            <a:spLocks noGrp="1"/>
          </p:cNvSpPr>
          <p:nvPr>
            <p:ph idx="1"/>
          </p:nvPr>
        </p:nvSpPr>
        <p:spPr>
          <a:xfrm>
            <a:off x="5162719" y="4883544"/>
            <a:ext cx="6586915" cy="1556907"/>
          </a:xfrm>
        </p:spPr>
        <p:txBody>
          <a:bodyPr anchor="ctr">
            <a:normAutofit/>
          </a:bodyPr>
          <a:lstStyle/>
          <a:p>
            <a:r>
              <a:rPr lang="de-DE" sz="1800" dirty="0"/>
              <a:t>Gedenken dem Märtyrertod von Hadhrat Imam Hussain</a:t>
            </a:r>
            <a:r>
              <a:rPr lang="de-DE" sz="1800" baseline="30000" dirty="0"/>
              <a:t>RA</a:t>
            </a:r>
            <a:r>
              <a:rPr lang="de-DE" sz="1800" dirty="0"/>
              <a:t>, dem Enkel des Heiligen </a:t>
            </a:r>
            <a:r>
              <a:rPr lang="de-DE" sz="1800" dirty="0" err="1"/>
              <a:t>Propheten</a:t>
            </a:r>
            <a:r>
              <a:rPr lang="de-DE" sz="1800" baseline="30000" dirty="0" err="1"/>
              <a:t>SAW</a:t>
            </a:r>
            <a:endParaRPr lang="de-DE" sz="1800" dirty="0"/>
          </a:p>
          <a:p>
            <a:r>
              <a:rPr lang="de-DE" sz="1800" dirty="0"/>
              <a:t>Nacherzählen</a:t>
            </a:r>
          </a:p>
          <a:p>
            <a:r>
              <a:rPr lang="de-DE" sz="1800" dirty="0"/>
              <a:t>Halten Prozessionen, indem sie sich Schmerzen am Leibe zufügen </a:t>
            </a:r>
          </a:p>
          <a:p>
            <a:pPr marL="0" indent="0">
              <a:buNone/>
            </a:pPr>
            <a:endParaRPr lang="de-DE" sz="1800" dirty="0"/>
          </a:p>
        </p:txBody>
      </p:sp>
    </p:spTree>
    <p:extLst>
      <p:ext uri="{BB962C8B-B14F-4D97-AF65-F5344CB8AC3E}">
        <p14:creationId xmlns:p14="http://schemas.microsoft.com/office/powerpoint/2010/main" val="123044460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923</Words>
  <Application>Microsoft Office PowerPoint</Application>
  <PresentationFormat>Breitbild</PresentationFormat>
  <Paragraphs>49</Paragraphs>
  <Slides>11</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11</vt:i4>
      </vt:variant>
    </vt:vector>
  </HeadingPairs>
  <TitlesOfParts>
    <vt:vector size="16" baseType="lpstr">
      <vt:lpstr>Arial</vt:lpstr>
      <vt:lpstr>Calibri</vt:lpstr>
      <vt:lpstr>Calibri Light</vt:lpstr>
      <vt:lpstr>Jameel Noori Nastaleeq</vt:lpstr>
      <vt:lpstr>Office</vt:lpstr>
      <vt:lpstr>Der heilige Monat Muharram</vt:lpstr>
      <vt:lpstr>Verse aus dem Koran</vt:lpstr>
      <vt:lpstr>1.Muharram</vt:lpstr>
      <vt:lpstr>2. Wer war Hadhrat Imam HussainRA?</vt:lpstr>
      <vt:lpstr>3.1 Das tragische Ereignis in Karbalah </vt:lpstr>
      <vt:lpstr>3.2 Das tragische Ereignis in Karbalah </vt:lpstr>
      <vt:lpstr>3.3 Das tragische Ereignis in Karbalah </vt:lpstr>
      <vt:lpstr>3.4 Das tragische Ereignis in Karbalah </vt:lpstr>
      <vt:lpstr>Wie benehmen sich Muslime während dem heiligen Monat Muharram?</vt:lpstr>
      <vt:lpstr>Wie benimmt sich ein Ahmadi während dem heiligen Monat Muharram?</vt:lpstr>
      <vt:lpstr>Fragen?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Der heilige Monat Muharram</dc:title>
  <dc:creator>Samra Khan</dc:creator>
  <cp:lastModifiedBy>aischa mahmood</cp:lastModifiedBy>
  <cp:revision>8</cp:revision>
  <dcterms:created xsi:type="dcterms:W3CDTF">2020-09-08T20:51:45Z</dcterms:created>
  <dcterms:modified xsi:type="dcterms:W3CDTF">2020-11-21T17:16:45Z</dcterms:modified>
</cp:coreProperties>
</file>